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378" r:id="rId7"/>
    <p:sldId id="379" r:id="rId8"/>
    <p:sldId id="413" r:id="rId9"/>
    <p:sldId id="412" r:id="rId10"/>
    <p:sldId id="281" r:id="rId11"/>
    <p:sldId id="287" r:id="rId12"/>
    <p:sldId id="286" r:id="rId13"/>
    <p:sldId id="263" r:id="rId14"/>
    <p:sldId id="289" r:id="rId15"/>
    <p:sldId id="290" r:id="rId16"/>
    <p:sldId id="318" r:id="rId17"/>
    <p:sldId id="319" r:id="rId18"/>
    <p:sldId id="320" r:id="rId19"/>
    <p:sldId id="322" r:id="rId20"/>
    <p:sldId id="323" r:id="rId21"/>
    <p:sldId id="348" r:id="rId22"/>
    <p:sldId id="349" r:id="rId23"/>
    <p:sldId id="350" r:id="rId24"/>
    <p:sldId id="351" r:id="rId25"/>
    <p:sldId id="346" r:id="rId26"/>
    <p:sldId id="353" r:id="rId27"/>
    <p:sldId id="297" r:id="rId28"/>
    <p:sldId id="354" r:id="rId29"/>
    <p:sldId id="366" r:id="rId30"/>
    <p:sldId id="355" r:id="rId31"/>
    <p:sldId id="356" r:id="rId32"/>
    <p:sldId id="357" r:id="rId33"/>
    <p:sldId id="358" r:id="rId34"/>
    <p:sldId id="359" r:id="rId35"/>
    <p:sldId id="261" r:id="rId36"/>
    <p:sldId id="365" r:id="rId37"/>
    <p:sldId id="444" r:id="rId38"/>
    <p:sldId id="445" r:id="rId39"/>
    <p:sldId id="446" r:id="rId40"/>
    <p:sldId id="447" r:id="rId41"/>
    <p:sldId id="449" r:id="rId42"/>
    <p:sldId id="448" r:id="rId43"/>
    <p:sldId id="276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8A1"/>
    <a:srgbClr val="A6DC83"/>
    <a:srgbClr val="A52C07"/>
    <a:srgbClr val="E63E0B"/>
    <a:srgbClr val="C7210D"/>
    <a:srgbClr val="D90A10"/>
    <a:srgbClr val="DF330D"/>
    <a:srgbClr val="E0260F"/>
    <a:srgbClr val="D90710"/>
    <a:srgbClr val="DC2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1050" autoAdjust="0"/>
  </p:normalViewPr>
  <p:slideViewPr>
    <p:cSldViewPr snapToGrid="0">
      <p:cViewPr varScale="1">
        <p:scale>
          <a:sx n="67" d="100"/>
          <a:sy n="67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9A77-0CE4-4E25-84E3-55E754075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1A85F-987C-4966-9EA5-739D5AF144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63F0A"/>
              </a:gs>
              <a:gs pos="100000">
                <a:srgbClr val="D7001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2C0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97" y="78593"/>
            <a:ext cx="794033" cy="7501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26" y="78089"/>
            <a:ext cx="742630" cy="7501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34" y="78089"/>
            <a:ext cx="760431" cy="75066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4993" y="6356191"/>
            <a:ext cx="590966" cy="369332"/>
          </a:xfrm>
          <a:prstGeom prst="rect">
            <a:avLst/>
          </a:prstGeom>
        </p:spPr>
        <p:txBody>
          <a:bodyPr/>
          <a:p>
            <a:pPr algn="ctr">
              <a:defRPr/>
            </a:pPr>
            <a:r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600" dirty="0">
              <a:solidFill>
                <a:srgbClr val="7BC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8641080" y="6457950"/>
            <a:ext cx="348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</a:rPr>
              <a:t>大数据创享未来  新朋程激发潜能</a:t>
            </a: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24439" y="-724908"/>
            <a:ext cx="1383414" cy="1677641"/>
            <a:chOff x="-25912" y="-2356166"/>
            <a:chExt cx="5167084" cy="6266029"/>
          </a:xfrm>
          <a:solidFill>
            <a:schemeClr val="bg1">
              <a:alpha val="50000"/>
            </a:schemeClr>
          </a:solidFill>
        </p:grpSpPr>
        <p:sp>
          <p:nvSpPr>
            <p:cNvPr id="49" name="椭圆 48"/>
            <p:cNvSpPr/>
            <p:nvPr/>
          </p:nvSpPr>
          <p:spPr>
            <a:xfrm>
              <a:off x="245912" y="-2356166"/>
              <a:ext cx="4895260" cy="48952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25912" y="541021"/>
              <a:ext cx="3368846" cy="3368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8" name=" 218"/>
          <p:cNvSpPr/>
          <p:nvPr userDrawn="1"/>
        </p:nvSpPr>
        <p:spPr>
          <a:xfrm>
            <a:off x="8430895" y="6518275"/>
            <a:ext cx="247650" cy="24765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9963785" y="882650"/>
            <a:ext cx="172021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职教圈一直在您身边</a:t>
            </a:r>
            <a:endParaRPr lang="zh-CN" altLang="en-US" sz="2000" baseline="30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63F0A"/>
              </a:gs>
              <a:gs pos="100000">
                <a:srgbClr val="D7001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2C0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97" y="78593"/>
            <a:ext cx="794033" cy="7501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26" y="78089"/>
            <a:ext cx="742630" cy="75015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34" y="78089"/>
            <a:ext cx="760431" cy="75066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74993" y="6356191"/>
            <a:ext cx="590966" cy="369332"/>
          </a:xfrm>
          <a:prstGeom prst="rect">
            <a:avLst/>
          </a:prstGeom>
        </p:spPr>
        <p:txBody>
          <a:bodyPr/>
          <a:p>
            <a:pPr algn="ctr">
              <a:defRPr/>
            </a:pPr>
            <a:r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600" dirty="0">
              <a:solidFill>
                <a:srgbClr val="7BC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8641080" y="6457950"/>
            <a:ext cx="348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</a:rPr>
              <a:t>大数据创享未来  新朋程激发潜能</a:t>
            </a:r>
            <a:endParaRPr lang="zh-CN" altLang="en-US" b="1">
              <a:solidFill>
                <a:schemeClr val="bg1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224439" y="-724908"/>
            <a:ext cx="1383414" cy="1677641"/>
            <a:chOff x="-25912" y="-2356166"/>
            <a:chExt cx="5167084" cy="6266029"/>
          </a:xfrm>
          <a:solidFill>
            <a:schemeClr val="bg1">
              <a:alpha val="50000"/>
            </a:schemeClr>
          </a:solidFill>
        </p:grpSpPr>
        <p:sp>
          <p:nvSpPr>
            <p:cNvPr id="49" name="椭圆 48"/>
            <p:cNvSpPr/>
            <p:nvPr/>
          </p:nvSpPr>
          <p:spPr>
            <a:xfrm>
              <a:off x="245912" y="-2356166"/>
              <a:ext cx="4895260" cy="489525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25912" y="541021"/>
              <a:ext cx="3368846" cy="3368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8" name=" 218"/>
          <p:cNvSpPr/>
          <p:nvPr userDrawn="1"/>
        </p:nvSpPr>
        <p:spPr>
          <a:xfrm>
            <a:off x="8430895" y="6518275"/>
            <a:ext cx="247650" cy="24765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9963785" y="882650"/>
            <a:ext cx="172021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职教圈一直在您身边</a:t>
            </a:r>
            <a:endParaRPr lang="zh-CN" altLang="en-US" sz="2000" baseline="30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 userDrawn="1"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任意多边形 41"/>
          <p:cNvSpPr/>
          <p:nvPr userDrawn="1"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63F0A"/>
              </a:gs>
              <a:gs pos="100000">
                <a:srgbClr val="D7001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2C0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4993" y="6356191"/>
            <a:ext cx="590966" cy="369332"/>
          </a:xfrm>
          <a:prstGeom prst="rect">
            <a:avLst/>
          </a:prstGeom>
        </p:spPr>
        <p:txBody>
          <a:bodyPr/>
          <a:p>
            <a:pPr algn="ctr">
              <a:defRPr/>
            </a:pPr>
            <a:r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fld id="{2EEF1883-7A0E-4F66-9932-E581691AD397}" type="slidenum">
              <a:rPr lang="zh-CN" altLang="en-US" sz="1600" dirty="0" smtClean="0">
                <a:solidFill>
                  <a:srgbClr val="7BC143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z="1600" dirty="0">
              <a:solidFill>
                <a:srgbClr val="7BC14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8" name=" 218"/>
          <p:cNvSpPr/>
          <p:nvPr userDrawn="1"/>
        </p:nvSpPr>
        <p:spPr>
          <a:xfrm>
            <a:off x="8430895" y="6518275"/>
            <a:ext cx="247650" cy="247650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641080" y="6457950"/>
            <a:ext cx="34874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大数据创享未来  新朋程激发潜能</a:t>
            </a:r>
            <a:endParaRPr lang="zh-CN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897" y="78593"/>
            <a:ext cx="794033" cy="7501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726" y="78089"/>
            <a:ext cx="742630" cy="7501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234" y="78089"/>
            <a:ext cx="760431" cy="750660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9963785" y="882650"/>
            <a:ext cx="172021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aseline="30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职教圈一直在您身边</a:t>
            </a:r>
            <a:endParaRPr lang="zh-CN" altLang="en-US" sz="2000" baseline="300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63F0A"/>
              </a:gs>
              <a:gs pos="100000">
                <a:srgbClr val="D7001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2C07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5677-1990-4DEF-94A6-269AB3DAB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6C3AE-BC06-43B9-998E-CC8415D264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5677-1990-4DEF-94A6-269AB3DAB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C3AE-BC06-43B9-998E-CC8415D264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4696432" y="1089345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" y="762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7021" y="2786112"/>
            <a:ext cx="831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人才培养状态数据管理系统指标解析</a:t>
            </a:r>
            <a:endParaRPr lang="zh-CN" alt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81405" y="4241165"/>
            <a:ext cx="4747260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E0260F"/>
                </a:solidFill>
                <a:cs typeface="+mn-ea"/>
                <a:sym typeface="+mn-lt"/>
              </a:rPr>
              <a:t>报告人：</a:t>
            </a:r>
            <a:r>
              <a:rPr lang="zh-CN" altLang="en-US" sz="3600" b="1" dirty="0" err="1" smtClean="0">
                <a:solidFill>
                  <a:srgbClr val="E0260F"/>
                </a:solidFill>
                <a:cs typeface="+mn-ea"/>
                <a:sym typeface="+mn-lt"/>
              </a:rPr>
              <a:t>职教圈</a:t>
            </a:r>
            <a:r>
              <a:rPr lang="en-US" altLang="zh-CN" sz="3600" b="1" dirty="0" err="1" smtClean="0">
                <a:solidFill>
                  <a:srgbClr val="E0260F"/>
                </a:solidFill>
                <a:cs typeface="+mn-ea"/>
                <a:sym typeface="+mn-lt"/>
              </a:rPr>
              <a:t>—</a:t>
            </a:r>
            <a:r>
              <a:rPr lang="zh-CN" altLang="en-US" sz="3600" b="1" dirty="0" err="1" smtClean="0">
                <a:solidFill>
                  <a:srgbClr val="E0260F"/>
                </a:solidFill>
                <a:cs typeface="+mn-ea"/>
                <a:sym typeface="+mn-lt"/>
              </a:rPr>
              <a:t>李宁</a:t>
            </a:r>
            <a:endParaRPr lang="zh-CN" altLang="en-US" sz="3600" b="1" dirty="0" err="1" smtClean="0">
              <a:solidFill>
                <a:srgbClr val="E0260F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 err="1" smtClean="0">
                <a:solidFill>
                  <a:srgbClr val="E0260F"/>
                </a:solidFill>
                <a:cs typeface="+mn-ea"/>
                <a:sym typeface="+mn-lt"/>
              </a:rPr>
              <a:t>洛阳 </a:t>
            </a:r>
            <a:r>
              <a:rPr lang="en-US" altLang="zh-CN" sz="3200" b="1" dirty="0" err="1" smtClean="0">
                <a:solidFill>
                  <a:srgbClr val="E0260F"/>
                </a:solidFill>
                <a:cs typeface="+mn-ea"/>
                <a:sym typeface="+mn-lt"/>
              </a:rPr>
              <a:t> 4.2</a:t>
            </a:r>
            <a:endParaRPr lang="en-US" altLang="zh-CN" sz="3200" b="1" dirty="0" err="1" smtClean="0">
              <a:solidFill>
                <a:srgbClr val="E0260F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7021" y="1327359"/>
            <a:ext cx="6191885" cy="1106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教学诊断与改进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 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0" y="612521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职教圈|中职诊改群（218553512）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2" y="2328857"/>
            <a:ext cx="1606498" cy="1622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79" y="4428510"/>
            <a:ext cx="1622151" cy="160130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9799202" y="39516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/>
              <a:t>职教圈微信公众平台</a:t>
            </a:r>
            <a:endParaRPr lang="zh-CN" alt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" name="Freeform 3"/>
          <p:cNvSpPr/>
          <p:nvPr/>
        </p:nvSpPr>
        <p:spPr>
          <a:xfrm>
            <a:off x="2449122" y="2509243"/>
            <a:ext cx="5742841" cy="1787507"/>
          </a:xfrm>
          <a:custGeom>
            <a:avLst/>
            <a:gdLst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1014817 w 4684528"/>
              <a:gd name="connsiteY5" fmla="*/ 490506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008761 w 4684528"/>
              <a:gd name="connsiteY8" fmla="*/ 4360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4528" h="1458098">
                <a:moveTo>
                  <a:pt x="4581582" y="0"/>
                </a:moveTo>
                <a:lnTo>
                  <a:pt x="4684528" y="84779"/>
                </a:lnTo>
                <a:lnTo>
                  <a:pt x="3394679" y="1332239"/>
                </a:lnTo>
                <a:lnTo>
                  <a:pt x="2716448" y="641897"/>
                </a:lnTo>
                <a:lnTo>
                  <a:pt x="1929217" y="1417018"/>
                </a:lnTo>
                <a:lnTo>
                  <a:pt x="1014817" y="490506"/>
                </a:lnTo>
                <a:lnTo>
                  <a:pt x="16577" y="1458098"/>
                </a:lnTo>
                <a:lnTo>
                  <a:pt x="0" y="1458098"/>
                </a:lnTo>
                <a:lnTo>
                  <a:pt x="1008761" y="436006"/>
                </a:lnTo>
                <a:lnTo>
                  <a:pt x="1929217" y="1344350"/>
                </a:lnTo>
                <a:lnTo>
                  <a:pt x="2716448" y="545007"/>
                </a:lnTo>
                <a:lnTo>
                  <a:pt x="3388623" y="1211126"/>
                </a:lnTo>
                <a:close/>
              </a:path>
            </a:pathLst>
          </a:custGeom>
          <a:solidFill>
            <a:srgbClr val="161D30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 sz="1400">
              <a:cs typeface="+mn-ea"/>
            </a:endParaRPr>
          </a:p>
        </p:txBody>
      </p:sp>
      <p:sp>
        <p:nvSpPr>
          <p:cNvPr id="73" name="Freeform 930"/>
          <p:cNvSpPr/>
          <p:nvPr/>
        </p:nvSpPr>
        <p:spPr bwMode="auto">
          <a:xfrm>
            <a:off x="1604164" y="3659030"/>
            <a:ext cx="1294883" cy="39091"/>
          </a:xfrm>
          <a:custGeom>
            <a:avLst/>
            <a:gdLst>
              <a:gd name="T0" fmla="*/ 0 w 394"/>
              <a:gd name="T1" fmla="*/ 6 h 12"/>
              <a:gd name="T2" fmla="*/ 62 w 394"/>
              <a:gd name="T3" fmla="*/ 3 h 12"/>
              <a:gd name="T4" fmla="*/ 92 w 394"/>
              <a:gd name="T5" fmla="*/ 2 h 12"/>
              <a:gd name="T6" fmla="*/ 125 w 394"/>
              <a:gd name="T7" fmla="*/ 1 h 12"/>
              <a:gd name="T8" fmla="*/ 161 w 394"/>
              <a:gd name="T9" fmla="*/ 1 h 12"/>
              <a:gd name="T10" fmla="*/ 197 w 394"/>
              <a:gd name="T11" fmla="*/ 0 h 12"/>
              <a:gd name="T12" fmla="*/ 234 w 394"/>
              <a:gd name="T13" fmla="*/ 1 h 12"/>
              <a:gd name="T14" fmla="*/ 270 w 394"/>
              <a:gd name="T15" fmla="*/ 1 h 12"/>
              <a:gd name="T16" fmla="*/ 333 w 394"/>
              <a:gd name="T17" fmla="*/ 3 h 12"/>
              <a:gd name="T18" fmla="*/ 394 w 394"/>
              <a:gd name="T19" fmla="*/ 6 h 12"/>
              <a:gd name="T20" fmla="*/ 333 w 394"/>
              <a:gd name="T21" fmla="*/ 10 h 12"/>
              <a:gd name="T22" fmla="*/ 270 w 394"/>
              <a:gd name="T23" fmla="*/ 12 h 12"/>
              <a:gd name="T24" fmla="*/ 234 w 394"/>
              <a:gd name="T25" fmla="*/ 12 h 12"/>
              <a:gd name="T26" fmla="*/ 197 w 394"/>
              <a:gd name="T27" fmla="*/ 12 h 12"/>
              <a:gd name="T28" fmla="*/ 161 w 394"/>
              <a:gd name="T29" fmla="*/ 12 h 12"/>
              <a:gd name="T30" fmla="*/ 125 w 394"/>
              <a:gd name="T31" fmla="*/ 12 h 12"/>
              <a:gd name="T32" fmla="*/ 92 w 394"/>
              <a:gd name="T33" fmla="*/ 11 h 12"/>
              <a:gd name="T34" fmla="*/ 62 w 394"/>
              <a:gd name="T35" fmla="*/ 10 h 12"/>
              <a:gd name="T36" fmla="*/ 0 w 394"/>
              <a:gd name="T3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4" h="12">
                <a:moveTo>
                  <a:pt x="0" y="6"/>
                </a:moveTo>
                <a:cubicBezTo>
                  <a:pt x="0" y="6"/>
                  <a:pt x="25" y="4"/>
                  <a:pt x="62" y="3"/>
                </a:cubicBezTo>
                <a:cubicBezTo>
                  <a:pt x="71" y="3"/>
                  <a:pt x="81" y="2"/>
                  <a:pt x="92" y="2"/>
                </a:cubicBezTo>
                <a:cubicBezTo>
                  <a:pt x="102" y="2"/>
                  <a:pt x="113" y="1"/>
                  <a:pt x="125" y="1"/>
                </a:cubicBezTo>
                <a:cubicBezTo>
                  <a:pt x="136" y="1"/>
                  <a:pt x="148" y="1"/>
                  <a:pt x="161" y="1"/>
                </a:cubicBezTo>
                <a:cubicBezTo>
                  <a:pt x="173" y="1"/>
                  <a:pt x="185" y="1"/>
                  <a:pt x="197" y="0"/>
                </a:cubicBezTo>
                <a:cubicBezTo>
                  <a:pt x="210" y="1"/>
                  <a:pt x="222" y="1"/>
                  <a:pt x="234" y="1"/>
                </a:cubicBezTo>
                <a:cubicBezTo>
                  <a:pt x="246" y="1"/>
                  <a:pt x="258" y="1"/>
                  <a:pt x="270" y="1"/>
                </a:cubicBezTo>
                <a:cubicBezTo>
                  <a:pt x="293" y="2"/>
                  <a:pt x="314" y="2"/>
                  <a:pt x="333" y="3"/>
                </a:cubicBezTo>
                <a:cubicBezTo>
                  <a:pt x="370" y="4"/>
                  <a:pt x="394" y="6"/>
                  <a:pt x="394" y="6"/>
                </a:cubicBezTo>
                <a:cubicBezTo>
                  <a:pt x="394" y="6"/>
                  <a:pt x="370" y="8"/>
                  <a:pt x="333" y="10"/>
                </a:cubicBezTo>
                <a:cubicBezTo>
                  <a:pt x="314" y="11"/>
                  <a:pt x="293" y="11"/>
                  <a:pt x="270" y="12"/>
                </a:cubicBezTo>
                <a:cubicBezTo>
                  <a:pt x="258" y="12"/>
                  <a:pt x="246" y="12"/>
                  <a:pt x="234" y="12"/>
                </a:cubicBezTo>
                <a:cubicBezTo>
                  <a:pt x="222" y="12"/>
                  <a:pt x="210" y="12"/>
                  <a:pt x="197" y="12"/>
                </a:cubicBezTo>
                <a:cubicBezTo>
                  <a:pt x="185" y="12"/>
                  <a:pt x="173" y="12"/>
                  <a:pt x="161" y="12"/>
                </a:cubicBezTo>
                <a:cubicBezTo>
                  <a:pt x="148" y="12"/>
                  <a:pt x="136" y="12"/>
                  <a:pt x="125" y="12"/>
                </a:cubicBezTo>
                <a:cubicBezTo>
                  <a:pt x="113" y="12"/>
                  <a:pt x="102" y="11"/>
                  <a:pt x="92" y="11"/>
                </a:cubicBezTo>
                <a:cubicBezTo>
                  <a:pt x="81" y="11"/>
                  <a:pt x="71" y="10"/>
                  <a:pt x="62" y="10"/>
                </a:cubicBezTo>
                <a:cubicBezTo>
                  <a:pt x="25" y="8"/>
                  <a:pt x="0" y="6"/>
                  <a:pt x="0" y="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en-US" sz="2400"/>
          </a:p>
        </p:txBody>
      </p:sp>
      <p:sp>
        <p:nvSpPr>
          <p:cNvPr id="74" name="Freeform 931"/>
          <p:cNvSpPr/>
          <p:nvPr/>
        </p:nvSpPr>
        <p:spPr bwMode="auto">
          <a:xfrm>
            <a:off x="4459422" y="3659030"/>
            <a:ext cx="653143" cy="39091"/>
          </a:xfrm>
          <a:custGeom>
            <a:avLst/>
            <a:gdLst>
              <a:gd name="T0" fmla="*/ 0 w 199"/>
              <a:gd name="T1" fmla="*/ 6 h 12"/>
              <a:gd name="T2" fmla="*/ 9 w 199"/>
              <a:gd name="T3" fmla="*/ 5 h 12"/>
              <a:gd name="T4" fmla="*/ 31 w 199"/>
              <a:gd name="T5" fmla="*/ 3 h 12"/>
              <a:gd name="T6" fmla="*/ 46 w 199"/>
              <a:gd name="T7" fmla="*/ 2 h 12"/>
              <a:gd name="T8" fmla="*/ 63 w 199"/>
              <a:gd name="T9" fmla="*/ 1 h 12"/>
              <a:gd name="T10" fmla="*/ 81 w 199"/>
              <a:gd name="T11" fmla="*/ 1 h 12"/>
              <a:gd name="T12" fmla="*/ 100 w 199"/>
              <a:gd name="T13" fmla="*/ 0 h 12"/>
              <a:gd name="T14" fmla="*/ 118 w 199"/>
              <a:gd name="T15" fmla="*/ 1 h 12"/>
              <a:gd name="T16" fmla="*/ 136 w 199"/>
              <a:gd name="T17" fmla="*/ 1 h 12"/>
              <a:gd name="T18" fmla="*/ 168 w 199"/>
              <a:gd name="T19" fmla="*/ 3 h 12"/>
              <a:gd name="T20" fmla="*/ 190 w 199"/>
              <a:gd name="T21" fmla="*/ 5 h 12"/>
              <a:gd name="T22" fmla="*/ 199 w 199"/>
              <a:gd name="T23" fmla="*/ 6 h 12"/>
              <a:gd name="T24" fmla="*/ 190 w 199"/>
              <a:gd name="T25" fmla="*/ 8 h 12"/>
              <a:gd name="T26" fmla="*/ 168 w 199"/>
              <a:gd name="T27" fmla="*/ 10 h 12"/>
              <a:gd name="T28" fmla="*/ 136 w 199"/>
              <a:gd name="T29" fmla="*/ 12 h 12"/>
              <a:gd name="T30" fmla="*/ 118 w 199"/>
              <a:gd name="T31" fmla="*/ 12 h 12"/>
              <a:gd name="T32" fmla="*/ 100 w 199"/>
              <a:gd name="T33" fmla="*/ 12 h 12"/>
              <a:gd name="T34" fmla="*/ 81 w 199"/>
              <a:gd name="T35" fmla="*/ 12 h 12"/>
              <a:gd name="T36" fmla="*/ 63 w 199"/>
              <a:gd name="T37" fmla="*/ 12 h 12"/>
              <a:gd name="T38" fmla="*/ 46 w 199"/>
              <a:gd name="T39" fmla="*/ 11 h 12"/>
              <a:gd name="T40" fmla="*/ 31 w 199"/>
              <a:gd name="T41" fmla="*/ 10 h 12"/>
              <a:gd name="T42" fmla="*/ 9 w 199"/>
              <a:gd name="T43" fmla="*/ 8 h 12"/>
              <a:gd name="T44" fmla="*/ 0 w 199"/>
              <a:gd name="T4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9" h="12">
                <a:moveTo>
                  <a:pt x="0" y="6"/>
                </a:moveTo>
                <a:cubicBezTo>
                  <a:pt x="0" y="6"/>
                  <a:pt x="3" y="6"/>
                  <a:pt x="9" y="5"/>
                </a:cubicBezTo>
                <a:cubicBezTo>
                  <a:pt x="14" y="5"/>
                  <a:pt x="22" y="4"/>
                  <a:pt x="31" y="3"/>
                </a:cubicBezTo>
                <a:cubicBezTo>
                  <a:pt x="36" y="3"/>
                  <a:pt x="41" y="2"/>
                  <a:pt x="46" y="2"/>
                </a:cubicBezTo>
                <a:cubicBezTo>
                  <a:pt x="52" y="2"/>
                  <a:pt x="57" y="1"/>
                  <a:pt x="63" y="1"/>
                </a:cubicBezTo>
                <a:cubicBezTo>
                  <a:pt x="69" y="1"/>
                  <a:pt x="75" y="1"/>
                  <a:pt x="81" y="1"/>
                </a:cubicBezTo>
                <a:cubicBezTo>
                  <a:pt x="87" y="1"/>
                  <a:pt x="93" y="1"/>
                  <a:pt x="100" y="0"/>
                </a:cubicBezTo>
                <a:cubicBezTo>
                  <a:pt x="106" y="1"/>
                  <a:pt x="112" y="1"/>
                  <a:pt x="118" y="1"/>
                </a:cubicBezTo>
                <a:cubicBezTo>
                  <a:pt x="124" y="1"/>
                  <a:pt x="130" y="1"/>
                  <a:pt x="136" y="1"/>
                </a:cubicBezTo>
                <a:cubicBezTo>
                  <a:pt x="148" y="2"/>
                  <a:pt x="159" y="2"/>
                  <a:pt x="168" y="3"/>
                </a:cubicBezTo>
                <a:cubicBezTo>
                  <a:pt x="177" y="4"/>
                  <a:pt x="185" y="5"/>
                  <a:pt x="190" y="5"/>
                </a:cubicBezTo>
                <a:cubicBezTo>
                  <a:pt x="196" y="6"/>
                  <a:pt x="199" y="6"/>
                  <a:pt x="199" y="6"/>
                </a:cubicBezTo>
                <a:cubicBezTo>
                  <a:pt x="199" y="6"/>
                  <a:pt x="196" y="7"/>
                  <a:pt x="190" y="8"/>
                </a:cubicBezTo>
                <a:cubicBezTo>
                  <a:pt x="185" y="8"/>
                  <a:pt x="177" y="9"/>
                  <a:pt x="168" y="10"/>
                </a:cubicBezTo>
                <a:cubicBezTo>
                  <a:pt x="159" y="11"/>
                  <a:pt x="148" y="11"/>
                  <a:pt x="136" y="12"/>
                </a:cubicBezTo>
                <a:cubicBezTo>
                  <a:pt x="130" y="12"/>
                  <a:pt x="124" y="12"/>
                  <a:pt x="118" y="12"/>
                </a:cubicBezTo>
                <a:cubicBezTo>
                  <a:pt x="112" y="12"/>
                  <a:pt x="106" y="12"/>
                  <a:pt x="100" y="12"/>
                </a:cubicBezTo>
                <a:cubicBezTo>
                  <a:pt x="93" y="12"/>
                  <a:pt x="87" y="12"/>
                  <a:pt x="81" y="12"/>
                </a:cubicBezTo>
                <a:cubicBezTo>
                  <a:pt x="75" y="12"/>
                  <a:pt x="69" y="12"/>
                  <a:pt x="63" y="12"/>
                </a:cubicBezTo>
                <a:cubicBezTo>
                  <a:pt x="57" y="12"/>
                  <a:pt x="52" y="11"/>
                  <a:pt x="46" y="11"/>
                </a:cubicBezTo>
                <a:cubicBezTo>
                  <a:pt x="41" y="11"/>
                  <a:pt x="36" y="10"/>
                  <a:pt x="31" y="10"/>
                </a:cubicBezTo>
                <a:cubicBezTo>
                  <a:pt x="22" y="9"/>
                  <a:pt x="14" y="8"/>
                  <a:pt x="9" y="8"/>
                </a:cubicBezTo>
                <a:cubicBezTo>
                  <a:pt x="3" y="7"/>
                  <a:pt x="0" y="6"/>
                  <a:pt x="0" y="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en-US" sz="2400"/>
          </a:p>
        </p:txBody>
      </p:sp>
      <p:sp>
        <p:nvSpPr>
          <p:cNvPr id="75" name="Freeform 932"/>
          <p:cNvSpPr/>
          <p:nvPr/>
        </p:nvSpPr>
        <p:spPr bwMode="auto">
          <a:xfrm>
            <a:off x="8283239" y="3663971"/>
            <a:ext cx="1860886" cy="56048"/>
          </a:xfrm>
          <a:custGeom>
            <a:avLst/>
            <a:gdLst>
              <a:gd name="T0" fmla="*/ 0 w 1133"/>
              <a:gd name="T1" fmla="*/ 6 h 12"/>
              <a:gd name="T2" fmla="*/ 49 w 1133"/>
              <a:gd name="T3" fmla="*/ 5 h 12"/>
              <a:gd name="T4" fmla="*/ 105 w 1133"/>
              <a:gd name="T5" fmla="*/ 4 h 12"/>
              <a:gd name="T6" fmla="*/ 177 w 1133"/>
              <a:gd name="T7" fmla="*/ 3 h 12"/>
              <a:gd name="T8" fmla="*/ 263 w 1133"/>
              <a:gd name="T9" fmla="*/ 2 h 12"/>
              <a:gd name="T10" fmla="*/ 359 w 1133"/>
              <a:gd name="T11" fmla="*/ 1 h 12"/>
              <a:gd name="T12" fmla="*/ 461 w 1133"/>
              <a:gd name="T13" fmla="*/ 1 h 12"/>
              <a:gd name="T14" fmla="*/ 567 w 1133"/>
              <a:gd name="T15" fmla="*/ 0 h 12"/>
              <a:gd name="T16" fmla="*/ 672 w 1133"/>
              <a:gd name="T17" fmla="*/ 1 h 12"/>
              <a:gd name="T18" fmla="*/ 774 w 1133"/>
              <a:gd name="T19" fmla="*/ 1 h 12"/>
              <a:gd name="T20" fmla="*/ 956 w 1133"/>
              <a:gd name="T21" fmla="*/ 3 h 12"/>
              <a:gd name="T22" fmla="*/ 1028 w 1133"/>
              <a:gd name="T23" fmla="*/ 4 h 12"/>
              <a:gd name="T24" fmla="*/ 1084 w 1133"/>
              <a:gd name="T25" fmla="*/ 5 h 12"/>
              <a:gd name="T26" fmla="*/ 1133 w 1133"/>
              <a:gd name="T27" fmla="*/ 6 h 12"/>
              <a:gd name="T28" fmla="*/ 1084 w 1133"/>
              <a:gd name="T29" fmla="*/ 8 h 12"/>
              <a:gd name="T30" fmla="*/ 1028 w 1133"/>
              <a:gd name="T31" fmla="*/ 9 h 12"/>
              <a:gd name="T32" fmla="*/ 956 w 1133"/>
              <a:gd name="T33" fmla="*/ 10 h 12"/>
              <a:gd name="T34" fmla="*/ 774 w 1133"/>
              <a:gd name="T35" fmla="*/ 12 h 12"/>
              <a:gd name="T36" fmla="*/ 672 w 1133"/>
              <a:gd name="T37" fmla="*/ 12 h 12"/>
              <a:gd name="T38" fmla="*/ 567 w 1133"/>
              <a:gd name="T39" fmla="*/ 12 h 12"/>
              <a:gd name="T40" fmla="*/ 461 w 1133"/>
              <a:gd name="T41" fmla="*/ 12 h 12"/>
              <a:gd name="T42" fmla="*/ 359 w 1133"/>
              <a:gd name="T43" fmla="*/ 12 h 12"/>
              <a:gd name="T44" fmla="*/ 263 w 1133"/>
              <a:gd name="T45" fmla="*/ 11 h 12"/>
              <a:gd name="T46" fmla="*/ 177 w 1133"/>
              <a:gd name="T47" fmla="*/ 10 h 12"/>
              <a:gd name="T48" fmla="*/ 105 w 1133"/>
              <a:gd name="T49" fmla="*/ 9 h 12"/>
              <a:gd name="T50" fmla="*/ 49 w 1133"/>
              <a:gd name="T51" fmla="*/ 8 h 12"/>
              <a:gd name="T52" fmla="*/ 0 w 1133"/>
              <a:gd name="T5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3" h="12">
                <a:moveTo>
                  <a:pt x="0" y="6"/>
                </a:moveTo>
                <a:cubicBezTo>
                  <a:pt x="0" y="6"/>
                  <a:pt x="18" y="6"/>
                  <a:pt x="49" y="5"/>
                </a:cubicBezTo>
                <a:cubicBezTo>
                  <a:pt x="64" y="5"/>
                  <a:pt x="83" y="5"/>
                  <a:pt x="105" y="4"/>
                </a:cubicBezTo>
                <a:cubicBezTo>
                  <a:pt x="126" y="4"/>
                  <a:pt x="151" y="3"/>
                  <a:pt x="177" y="3"/>
                </a:cubicBezTo>
                <a:cubicBezTo>
                  <a:pt x="204" y="3"/>
                  <a:pt x="233" y="2"/>
                  <a:pt x="263" y="2"/>
                </a:cubicBezTo>
                <a:cubicBezTo>
                  <a:pt x="293" y="2"/>
                  <a:pt x="325" y="1"/>
                  <a:pt x="359" y="1"/>
                </a:cubicBezTo>
                <a:cubicBezTo>
                  <a:pt x="392" y="1"/>
                  <a:pt x="426" y="1"/>
                  <a:pt x="461" y="1"/>
                </a:cubicBezTo>
                <a:cubicBezTo>
                  <a:pt x="496" y="1"/>
                  <a:pt x="531" y="1"/>
                  <a:pt x="567" y="0"/>
                </a:cubicBezTo>
                <a:cubicBezTo>
                  <a:pt x="602" y="1"/>
                  <a:pt x="637" y="1"/>
                  <a:pt x="672" y="1"/>
                </a:cubicBezTo>
                <a:cubicBezTo>
                  <a:pt x="707" y="1"/>
                  <a:pt x="741" y="1"/>
                  <a:pt x="774" y="1"/>
                </a:cubicBezTo>
                <a:cubicBezTo>
                  <a:pt x="841" y="2"/>
                  <a:pt x="903" y="3"/>
                  <a:pt x="956" y="3"/>
                </a:cubicBezTo>
                <a:cubicBezTo>
                  <a:pt x="982" y="3"/>
                  <a:pt x="1007" y="4"/>
                  <a:pt x="1028" y="4"/>
                </a:cubicBezTo>
                <a:cubicBezTo>
                  <a:pt x="1050" y="5"/>
                  <a:pt x="1069" y="5"/>
                  <a:pt x="1084" y="5"/>
                </a:cubicBezTo>
                <a:cubicBezTo>
                  <a:pt x="1115" y="6"/>
                  <a:pt x="1133" y="6"/>
                  <a:pt x="1133" y="6"/>
                </a:cubicBezTo>
                <a:cubicBezTo>
                  <a:pt x="1133" y="6"/>
                  <a:pt x="1115" y="7"/>
                  <a:pt x="1084" y="8"/>
                </a:cubicBezTo>
                <a:cubicBezTo>
                  <a:pt x="1069" y="8"/>
                  <a:pt x="1050" y="8"/>
                  <a:pt x="1028" y="9"/>
                </a:cubicBezTo>
                <a:cubicBezTo>
                  <a:pt x="1007" y="9"/>
                  <a:pt x="982" y="10"/>
                  <a:pt x="956" y="10"/>
                </a:cubicBezTo>
                <a:cubicBezTo>
                  <a:pt x="903" y="10"/>
                  <a:pt x="841" y="11"/>
                  <a:pt x="774" y="12"/>
                </a:cubicBezTo>
                <a:cubicBezTo>
                  <a:pt x="741" y="12"/>
                  <a:pt x="707" y="12"/>
                  <a:pt x="672" y="12"/>
                </a:cubicBezTo>
                <a:cubicBezTo>
                  <a:pt x="637" y="12"/>
                  <a:pt x="602" y="12"/>
                  <a:pt x="567" y="12"/>
                </a:cubicBezTo>
                <a:cubicBezTo>
                  <a:pt x="531" y="12"/>
                  <a:pt x="496" y="12"/>
                  <a:pt x="461" y="12"/>
                </a:cubicBezTo>
                <a:cubicBezTo>
                  <a:pt x="426" y="12"/>
                  <a:pt x="392" y="12"/>
                  <a:pt x="359" y="12"/>
                </a:cubicBezTo>
                <a:cubicBezTo>
                  <a:pt x="325" y="12"/>
                  <a:pt x="293" y="11"/>
                  <a:pt x="263" y="11"/>
                </a:cubicBezTo>
                <a:cubicBezTo>
                  <a:pt x="233" y="10"/>
                  <a:pt x="204" y="10"/>
                  <a:pt x="177" y="10"/>
                </a:cubicBezTo>
                <a:cubicBezTo>
                  <a:pt x="151" y="10"/>
                  <a:pt x="126" y="9"/>
                  <a:pt x="105" y="9"/>
                </a:cubicBezTo>
                <a:cubicBezTo>
                  <a:pt x="83" y="8"/>
                  <a:pt x="64" y="8"/>
                  <a:pt x="49" y="8"/>
                </a:cubicBezTo>
                <a:cubicBezTo>
                  <a:pt x="18" y="7"/>
                  <a:pt x="0" y="6"/>
                  <a:pt x="0" y="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p>
            <a:endParaRPr lang="en-US" sz="2400"/>
          </a:p>
        </p:txBody>
      </p:sp>
      <p:grpSp>
        <p:nvGrpSpPr>
          <p:cNvPr id="76" name="Group 7"/>
          <p:cNvGrpSpPr/>
          <p:nvPr/>
        </p:nvGrpSpPr>
        <p:grpSpPr>
          <a:xfrm>
            <a:off x="7038732" y="1552024"/>
            <a:ext cx="2081585" cy="2091357"/>
            <a:chOff x="6135613" y="614704"/>
            <a:chExt cx="1889929" cy="1898801"/>
          </a:xfrm>
        </p:grpSpPr>
        <p:sp>
          <p:nvSpPr>
            <p:cNvPr id="77" name="Freeform 905"/>
            <p:cNvSpPr>
              <a:spLocks noEditPoints="1"/>
            </p:cNvSpPr>
            <p:nvPr/>
          </p:nvSpPr>
          <p:spPr bwMode="auto">
            <a:xfrm>
              <a:off x="6135613" y="1916063"/>
              <a:ext cx="595963" cy="597442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AF935C">
                <a:alpha val="8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78" name="Freeform 906"/>
            <p:cNvSpPr/>
            <p:nvPr/>
          </p:nvSpPr>
          <p:spPr bwMode="auto">
            <a:xfrm>
              <a:off x="6311593" y="1948597"/>
              <a:ext cx="387450" cy="38597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AF935C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79" name="Freeform 907"/>
            <p:cNvSpPr/>
            <p:nvPr/>
          </p:nvSpPr>
          <p:spPr bwMode="auto">
            <a:xfrm>
              <a:off x="6713831" y="1710508"/>
              <a:ext cx="489489" cy="653637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80" name="Freeform 908"/>
            <p:cNvSpPr/>
            <p:nvPr/>
          </p:nvSpPr>
          <p:spPr bwMode="auto">
            <a:xfrm>
              <a:off x="6276101" y="1432490"/>
              <a:ext cx="652158" cy="492446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81" name="Freeform 909"/>
            <p:cNvSpPr/>
            <p:nvPr/>
          </p:nvSpPr>
          <p:spPr bwMode="auto">
            <a:xfrm>
              <a:off x="6901641" y="907510"/>
              <a:ext cx="832574" cy="832574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2" name="Freeform 910"/>
            <p:cNvSpPr/>
            <p:nvPr/>
          </p:nvSpPr>
          <p:spPr bwMode="auto">
            <a:xfrm>
              <a:off x="7534575" y="755192"/>
              <a:ext cx="351959" cy="351959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3" name="Freeform 911"/>
            <p:cNvSpPr/>
            <p:nvPr/>
          </p:nvSpPr>
          <p:spPr bwMode="auto">
            <a:xfrm>
              <a:off x="6446165" y="1321579"/>
              <a:ext cx="869545" cy="875460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4" name="Freeform 912"/>
            <p:cNvSpPr/>
            <p:nvPr/>
          </p:nvSpPr>
          <p:spPr bwMode="auto">
            <a:xfrm>
              <a:off x="7504998" y="892722"/>
              <a:ext cx="244005" cy="246963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5" name="Freeform 913"/>
            <p:cNvSpPr/>
            <p:nvPr/>
          </p:nvSpPr>
          <p:spPr bwMode="auto">
            <a:xfrm>
              <a:off x="6875022" y="1297918"/>
              <a:ext cx="468785" cy="468785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6" name="Freeform 914"/>
            <p:cNvSpPr/>
            <p:nvPr/>
          </p:nvSpPr>
          <p:spPr bwMode="auto">
            <a:xfrm>
              <a:off x="6493487" y="1608469"/>
              <a:ext cx="533853" cy="535332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87" name="Freeform 915"/>
            <p:cNvSpPr/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88" name="Freeform 916"/>
            <p:cNvSpPr/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89" name="Freeform 917"/>
            <p:cNvSpPr/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0" name="Freeform 918"/>
            <p:cNvSpPr>
              <a:spLocks noEditPoints="1"/>
            </p:cNvSpPr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91" name="Freeform 919"/>
            <p:cNvSpPr/>
            <p:nvPr/>
          </p:nvSpPr>
          <p:spPr bwMode="auto">
            <a:xfrm>
              <a:off x="7886533" y="755192"/>
              <a:ext cx="0" cy="295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2" name="Freeform 920"/>
            <p:cNvSpPr>
              <a:spLocks noEditPoints="1"/>
            </p:cNvSpPr>
            <p:nvPr/>
          </p:nvSpPr>
          <p:spPr bwMode="auto">
            <a:xfrm>
              <a:off x="6728619" y="1830292"/>
              <a:ext cx="530895" cy="36970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3" name="Freeform 921"/>
            <p:cNvSpPr/>
            <p:nvPr/>
          </p:nvSpPr>
          <p:spPr bwMode="auto">
            <a:xfrm>
              <a:off x="6713831" y="2191123"/>
              <a:ext cx="14788" cy="591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4" name="Freeform 922"/>
            <p:cNvSpPr/>
            <p:nvPr/>
          </p:nvSpPr>
          <p:spPr bwMode="auto">
            <a:xfrm>
              <a:off x="6863191" y="1886487"/>
              <a:ext cx="337170" cy="246963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5" name="Freeform 923"/>
            <p:cNvSpPr/>
            <p:nvPr/>
          </p:nvSpPr>
          <p:spPr bwMode="auto">
            <a:xfrm>
              <a:off x="7212192" y="1107150"/>
              <a:ext cx="519065" cy="632934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6" name="Freeform 924"/>
            <p:cNvSpPr/>
            <p:nvPr/>
          </p:nvSpPr>
          <p:spPr bwMode="auto">
            <a:xfrm>
              <a:off x="7686893" y="829133"/>
              <a:ext cx="173022" cy="278018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7" name="Freeform 925"/>
            <p:cNvSpPr/>
            <p:nvPr/>
          </p:nvSpPr>
          <p:spPr bwMode="auto">
            <a:xfrm>
              <a:off x="6628059" y="1698677"/>
              <a:ext cx="687650" cy="4983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98" name="Freeform 926"/>
            <p:cNvSpPr/>
            <p:nvPr/>
          </p:nvSpPr>
          <p:spPr bwMode="auto">
            <a:xfrm>
              <a:off x="7667668" y="1077574"/>
              <a:ext cx="78377" cy="62110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 dirty="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99" name="Freeform 927"/>
            <p:cNvSpPr/>
            <p:nvPr/>
          </p:nvSpPr>
          <p:spPr bwMode="auto">
            <a:xfrm>
              <a:off x="7188531" y="1672058"/>
              <a:ext cx="155276" cy="94644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161D30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en-US" sz="1400" dirty="0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00" name="Freeform 928"/>
            <p:cNvSpPr/>
            <p:nvPr/>
          </p:nvSpPr>
          <p:spPr bwMode="auto">
            <a:xfrm>
              <a:off x="7840690" y="761107"/>
              <a:ext cx="42886" cy="70983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  <p:sp>
          <p:nvSpPr>
            <p:cNvPr id="105" name="Freeform 929"/>
            <p:cNvSpPr/>
            <p:nvPr/>
          </p:nvSpPr>
          <p:spPr bwMode="auto">
            <a:xfrm>
              <a:off x="7476901" y="1318621"/>
              <a:ext cx="36970" cy="48801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en-US" sz="2400"/>
            </a:p>
          </p:txBody>
        </p:sp>
      </p:grpSp>
      <p:cxnSp>
        <p:nvCxnSpPr>
          <p:cNvPr id="3090" name="直接连接符 34"/>
          <p:cNvCxnSpPr>
            <a:cxnSpLocks noChangeShapeType="1"/>
          </p:cNvCxnSpPr>
          <p:nvPr/>
        </p:nvCxnSpPr>
        <p:spPr bwMode="auto">
          <a:xfrm>
            <a:off x="534670" y="1162050"/>
            <a:ext cx="5154930" cy="0"/>
          </a:xfrm>
          <a:prstGeom prst="line">
            <a:avLst/>
          </a:prstGeom>
          <a:noFill/>
          <a:ln w="28575">
            <a:solidFill>
              <a:srgbClr val="F7F3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1" name="直接连接符 35"/>
          <p:cNvCxnSpPr>
            <a:cxnSpLocks noChangeShapeType="1"/>
          </p:cNvCxnSpPr>
          <p:nvPr/>
        </p:nvCxnSpPr>
        <p:spPr bwMode="auto">
          <a:xfrm>
            <a:off x="1153795" y="722630"/>
            <a:ext cx="1588" cy="1881188"/>
          </a:xfrm>
          <a:prstGeom prst="line">
            <a:avLst/>
          </a:prstGeom>
          <a:noFill/>
          <a:ln w="28575">
            <a:solidFill>
              <a:srgbClr val="F7F3C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7"/>
          <p:cNvSpPr/>
          <p:nvPr/>
        </p:nvSpPr>
        <p:spPr>
          <a:xfrm>
            <a:off x="1814819" y="900329"/>
            <a:ext cx="3150831" cy="52197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E46C0A"/>
            </a:solidFill>
          </a:ln>
        </p:spPr>
        <p:txBody>
          <a:bodyPr wrap="square">
            <a:spAutoFit/>
          </a:bodyPr>
          <a:p>
            <a:pPr algn="ctr"/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工作方法的转变</a:t>
            </a:r>
            <a:r>
              <a:rPr lang="en-US" altLang="zh-CN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】</a:t>
            </a:r>
            <a:endParaRPr lang="en-US" altLang="zh-CN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4220845" y="4667250"/>
            <a:ext cx="6936740" cy="1584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283" tIns="54141" rIns="108283" bIns="541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4000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传统“评估”方式：写报告</a:t>
            </a:r>
            <a:endParaRPr lang="zh-CN" altLang="en-US" sz="4000" b="1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4000" b="1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现代“诊改”方式：</a:t>
            </a:r>
            <a:r>
              <a:rPr lang="zh-CN" altLang="en-US" sz="4000" b="1" kern="0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数据分析</a:t>
            </a:r>
            <a:endParaRPr lang="zh-CN" altLang="en-US" sz="4000" b="1" kern="0" dirty="0" smtClean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7290428" y="3608868"/>
            <a:ext cx="2926080" cy="1198880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数据采集系统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字段项解析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572288" y="-3884935"/>
            <a:ext cx="8692802" cy="869279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90069" y="3337088"/>
            <a:ext cx="3368844" cy="33688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2028" y="1167823"/>
            <a:ext cx="37160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PART 02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749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需要采集哪些数据？为什么是他们？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280035" y="2508250"/>
            <a:ext cx="2256790" cy="22567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dirty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中职教学诊断与改进工作通知</a:t>
              </a:r>
              <a:endParaRPr lang="en-US" altLang="zh-CN" sz="20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8" name="椭圆 77"/>
          <p:cNvSpPr/>
          <p:nvPr/>
        </p:nvSpPr>
        <p:spPr>
          <a:xfrm>
            <a:off x="3265883" y="1834113"/>
            <a:ext cx="727041" cy="727041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3286618" y="3167644"/>
            <a:ext cx="811400" cy="81140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左大括号 2"/>
          <p:cNvSpPr/>
          <p:nvPr/>
        </p:nvSpPr>
        <p:spPr>
          <a:xfrm>
            <a:off x="2698115" y="2133600"/>
            <a:ext cx="370840" cy="3044825"/>
          </a:xfrm>
          <a:prstGeom prst="leftBrac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39700" dist="63500" dir="8100000" sx="98000" sy="98000" algn="tr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448685" y="2028190"/>
            <a:ext cx="5664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一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9010" y="3427095"/>
            <a:ext cx="551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二</a:t>
            </a:r>
            <a:endParaRPr lang="zh-CN" altLang="en-US" sz="1600" b="1" dirty="0" smtClean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890645" y="1925320"/>
            <a:ext cx="4918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《中等职业学校设置标准》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4775" y="4850130"/>
            <a:ext cx="28409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chemeClr val="bg1"/>
                </a:solidFill>
              </a:rPr>
              <a:t>（教职成司函[2016]37号）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4098290" y="3057525"/>
            <a:ext cx="49187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中等职业学校教学工作诊断与改进指导方案（试行）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9305925" y="3185160"/>
            <a:ext cx="24631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6个诊断项目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16个诊断要素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99个诊断点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312218" y="4670463"/>
            <a:ext cx="727041" cy="727041"/>
          </a:xfrm>
          <a:prstGeom prst="ellipse">
            <a:avLst/>
          </a:prstGeom>
          <a:solidFill>
            <a:srgbClr val="0067B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230" y="4878705"/>
            <a:ext cx="5467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4257040" y="4742815"/>
            <a:ext cx="2632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其他考虑因素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6980555" y="4670425"/>
            <a:ext cx="48437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来自于高职的状态数据平台建设经验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其他各级各类与教学有关的常见数据采集平台指标（如督导平台）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342900" indent="-342900">
              <a:buFont typeface="Wingdings" panose="05000000000000000000" charset="0"/>
              <a:buChar char=""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质量年报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749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需要采集哪些数据？为什么是他们？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Rounded Rectangle 11"/>
          <p:cNvSpPr>
            <a:spLocks noChangeArrowheads="1"/>
          </p:cNvSpPr>
          <p:nvPr/>
        </p:nvSpPr>
        <p:spPr bwMode="auto">
          <a:xfrm>
            <a:off x="1437005" y="1645920"/>
            <a:ext cx="3703320" cy="484505"/>
          </a:xfrm>
          <a:prstGeom prst="roundRect">
            <a:avLst>
              <a:gd name="adj" fmla="val 16667"/>
            </a:avLst>
          </a:prstGeom>
          <a:solidFill>
            <a:srgbClr val="A7D6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400" i="1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3" name="矩形 34"/>
          <p:cNvSpPr>
            <a:spLocks noChangeArrowheads="1"/>
          </p:cNvSpPr>
          <p:nvPr/>
        </p:nvSpPr>
        <p:spPr bwMode="auto">
          <a:xfrm>
            <a:off x="1508125" y="1671320"/>
            <a:ext cx="522097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6个诊断项目，16个诊断要素</a:t>
            </a:r>
            <a:endParaRPr lang="zh-CN" altLang="en-US" sz="20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内容占位符 4"/>
          <p:cNvSpPr>
            <a:spLocks noGrp="1"/>
          </p:cNvSpPr>
          <p:nvPr/>
        </p:nvSpPr>
        <p:spPr>
          <a:xfrm>
            <a:off x="2560320" y="2407920"/>
            <a:ext cx="3783965" cy="4104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1.办学理念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1.1办学定位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1.2人才培养目标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1.3素质教育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2.教学工作状态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2.1专业建设状态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2.2课程建设状态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2.3课堂教学与实践教学状态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3.师资队伍建设状态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3.1专任教师队伍建设状态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3.2兼职教师队伍建设状态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内容占位符 4"/>
          <p:cNvSpPr>
            <a:spLocks noGrp="1"/>
          </p:cNvSpPr>
          <p:nvPr/>
        </p:nvSpPr>
        <p:spPr>
          <a:xfrm>
            <a:off x="6242050" y="2429510"/>
            <a:ext cx="4633595" cy="405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4.资源建设状态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4.1教学投入及基础设施建设状态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4.2教学资源建设状态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5.制度建设与运行状态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5.1校企合作状态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5.2学校管理制度建设与运行状态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5.3质量监控状态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6.需求方反馈 </a:t>
            </a:r>
            <a:endParaRPr lang="zh-CN" altLang="en-US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6.1学生反馈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6.2用人方反馈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6.3其他</a:t>
            </a: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ts val="2400"/>
              </a:lnSpc>
              <a:spcBef>
                <a:spcPts val="0"/>
              </a:spcBef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749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需要采集哪些数据？为什么是他们？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前凸带形 4"/>
          <p:cNvSpPr/>
          <p:nvPr/>
        </p:nvSpPr>
        <p:spPr>
          <a:xfrm>
            <a:off x="1288415" y="1659890"/>
            <a:ext cx="10484485" cy="1080135"/>
          </a:xfrm>
          <a:prstGeom prst="ribbon">
            <a:avLst/>
          </a:prstGeom>
          <a:solidFill>
            <a:srgbClr val="B7D8A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algn="ctr" defTabSz="913765">
              <a:defRPr/>
            </a:pPr>
            <a:endParaRPr lang="zh-CN" altLang="en-US" sz="1800" kern="0" dirty="0">
              <a:solidFill>
                <a:prstClr val="white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0400" y="1981200"/>
            <a:ext cx="6056630" cy="64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中等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职业学校人才培养工作状态数据采集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ctr" eaLnBrk="1" hangingPunct="1">
              <a:lnSpc>
                <a:spcPts val="24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与管理平台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数据结构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endParaRPr lang="zh-CN" altLang="en-US" b="1" dirty="0" smtClean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34"/>
          <p:cNvSpPr/>
          <p:nvPr/>
        </p:nvSpPr>
        <p:spPr>
          <a:xfrm rot="10190714">
            <a:off x="4360520" y="3870009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 rot="13303882">
            <a:off x="7751867" y="4665310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1594412">
            <a:off x="5596899" y="3539015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椭圆 34"/>
          <p:cNvSpPr/>
          <p:nvPr/>
        </p:nvSpPr>
        <p:spPr>
          <a:xfrm rot="13009338">
            <a:off x="6883500" y="3884662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 rot="9469324">
            <a:off x="3358647" y="4561164"/>
            <a:ext cx="759550" cy="986833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9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椭圆 34"/>
          <p:cNvSpPr/>
          <p:nvPr/>
        </p:nvSpPr>
        <p:spPr>
          <a:xfrm rot="8068240">
            <a:off x="2815008" y="5676189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76911" y="4999757"/>
            <a:ext cx="1704090" cy="1612685"/>
            <a:chOff x="3851771" y="1163107"/>
            <a:chExt cx="1481846" cy="1402358"/>
          </a:xfrm>
        </p:grpSpPr>
        <p:grpSp>
          <p:nvGrpSpPr>
            <p:cNvPr id="53" name="组合 5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5" name="同心圆 5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92108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4" name="TextBox 26"/>
            <p:cNvSpPr txBox="1"/>
            <p:nvPr/>
          </p:nvSpPr>
          <p:spPr>
            <a:xfrm>
              <a:off x="4146797" y="1272978"/>
              <a:ext cx="1186820" cy="120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spc="3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数据</a:t>
              </a:r>
              <a:endParaRPr lang="en-US" altLang="zh-CN" sz="2800" spc="300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r>
                <a:rPr lang="zh-CN" altLang="en-US" sz="2800" spc="3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平台</a:t>
              </a:r>
              <a:endParaRPr lang="en-US" altLang="zh-CN" sz="2800" spc="300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  <a:p>
              <a:r>
                <a:rPr lang="zh-CN" altLang="en-US" sz="2800" spc="300" dirty="0" smtClean="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结构</a:t>
              </a:r>
              <a:endParaRPr lang="zh-CN" altLang="en-US" sz="2800" spc="300" dirty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TextBox 33"/>
          <p:cNvSpPr txBox="1"/>
          <p:nvPr/>
        </p:nvSpPr>
        <p:spPr>
          <a:xfrm>
            <a:off x="3276752" y="5633938"/>
            <a:ext cx="4571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3516713" y="4657932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TextBox 35"/>
          <p:cNvSpPr txBox="1"/>
          <p:nvPr/>
        </p:nvSpPr>
        <p:spPr>
          <a:xfrm>
            <a:off x="5745259" y="3641508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zh-CN" altLang="en-US" sz="32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TextBox 36"/>
          <p:cNvSpPr txBox="1"/>
          <p:nvPr/>
        </p:nvSpPr>
        <p:spPr>
          <a:xfrm>
            <a:off x="7973029" y="4764064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rgbClr val="03A9F3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endParaRPr lang="zh-CN" altLang="en-US" sz="3200" dirty="0">
              <a:solidFill>
                <a:srgbClr val="03A9F3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TextBox 37"/>
          <p:cNvSpPr txBox="1"/>
          <p:nvPr/>
        </p:nvSpPr>
        <p:spPr>
          <a:xfrm>
            <a:off x="7104549" y="3943683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TextBox 38"/>
          <p:cNvSpPr txBox="1"/>
          <p:nvPr/>
        </p:nvSpPr>
        <p:spPr>
          <a:xfrm>
            <a:off x="4487545" y="3908438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TextBox 39"/>
          <p:cNvSpPr txBox="1"/>
          <p:nvPr/>
        </p:nvSpPr>
        <p:spPr>
          <a:xfrm>
            <a:off x="2887319" y="5769539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4" name="TextBox 40"/>
          <p:cNvSpPr txBox="1"/>
          <p:nvPr/>
        </p:nvSpPr>
        <p:spPr>
          <a:xfrm>
            <a:off x="811460" y="5270568"/>
            <a:ext cx="2071807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大采集项目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TextBox 41"/>
          <p:cNvSpPr txBox="1"/>
          <p:nvPr/>
        </p:nvSpPr>
        <p:spPr>
          <a:xfrm>
            <a:off x="847787" y="4200825"/>
            <a:ext cx="242896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65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个采集数据表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1613593" y="3330547"/>
            <a:ext cx="3112453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个自动汇总数据表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TextBox 43"/>
          <p:cNvSpPr txBox="1"/>
          <p:nvPr/>
        </p:nvSpPr>
        <p:spPr>
          <a:xfrm>
            <a:off x="4762438" y="2740327"/>
            <a:ext cx="2390758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个补充说明表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46"/>
          <p:cNvSpPr txBox="1"/>
          <p:nvPr/>
        </p:nvSpPr>
        <p:spPr>
          <a:xfrm>
            <a:off x="7706141" y="3328603"/>
            <a:ext cx="303314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985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个字段（数据项）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Box 47"/>
          <p:cNvSpPr txBox="1"/>
          <p:nvPr/>
        </p:nvSpPr>
        <p:spPr>
          <a:xfrm>
            <a:off x="8758808" y="4548532"/>
            <a:ext cx="2336452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个逻辑校验表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419367" y="6790079"/>
            <a:ext cx="9144000" cy="100719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3" name="椭圆 34"/>
          <p:cNvSpPr/>
          <p:nvPr/>
        </p:nvSpPr>
        <p:spPr>
          <a:xfrm rot="13009338">
            <a:off x="8245412" y="5648079"/>
            <a:ext cx="709624" cy="912618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67B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4" name="TextBox 37"/>
          <p:cNvSpPr txBox="1"/>
          <p:nvPr/>
        </p:nvSpPr>
        <p:spPr>
          <a:xfrm>
            <a:off x="8466461" y="5707100"/>
            <a:ext cx="4089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7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TextBox 47"/>
          <p:cNvSpPr txBox="1"/>
          <p:nvPr/>
        </p:nvSpPr>
        <p:spPr>
          <a:xfrm>
            <a:off x="9100372" y="5731721"/>
            <a:ext cx="1904638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176</a:t>
            </a:r>
            <a:r>
              <a:rPr lang="zh-CN" altLang="en-US" sz="24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条注释</a:t>
            </a:r>
            <a:endParaRPr lang="zh-CN" altLang="en-US" sz="24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数据结构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32025" y="1600200"/>
            <a:ext cx="7727315" cy="485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数据结构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2" descr="C:\Users\snow\AppData\Roaming\Tencent\Users\462420\QQ\WinTemp\RichOle\6B5_7PC__24J(]ES5V637EG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10690" y="1639570"/>
            <a:ext cx="8487410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数据结构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Picture 1" descr="C:\Users\snow\AppData\Roaming\Tencent\Users\462420\QQ\WinTemp\RichOle\8[KLK(LY_([UE1_TIG)LZ7R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54835" y="1426210"/>
            <a:ext cx="8578850" cy="50863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数据结构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Picture 1" descr="C:\Users\snow\AppData\Roaming\Tencent\Users\462420\QQ\WinTemp\RichOle\W$9OPE}C@B`6GEONJ0O}NWE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94155" y="1635760"/>
            <a:ext cx="9907270" cy="44310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采集任务与建议分工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8540" y="1567815"/>
            <a:ext cx="6032500" cy="4876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KSO_Shape"/>
          <p:cNvSpPr/>
          <p:nvPr/>
        </p:nvSpPr>
        <p:spPr>
          <a:xfrm>
            <a:off x="1603263" y="3017541"/>
            <a:ext cx="1334570" cy="1334570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KSO_Shape"/>
          <p:cNvSpPr/>
          <p:nvPr/>
        </p:nvSpPr>
        <p:spPr>
          <a:xfrm>
            <a:off x="4341991" y="3017541"/>
            <a:ext cx="1334570" cy="1334570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KSO_Shape"/>
          <p:cNvSpPr/>
          <p:nvPr/>
        </p:nvSpPr>
        <p:spPr>
          <a:xfrm>
            <a:off x="7080718" y="3017541"/>
            <a:ext cx="1334570" cy="1334570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1207" y="812424"/>
            <a:ext cx="1706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89453" y="4751164"/>
            <a:ext cx="1960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如何理解</a:t>
            </a:r>
            <a:endParaRPr 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诊改与数据采集</a:t>
            </a:r>
            <a:endParaRPr 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769735" y="4751070"/>
            <a:ext cx="23393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采集工作技巧</a:t>
            </a:r>
            <a:endParaRPr 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与注意事项</a:t>
            </a:r>
            <a:endParaRPr 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155785" y="4751164"/>
            <a:ext cx="170688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数据采集系统</a:t>
            </a:r>
            <a:endParaRPr 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字段项解析</a:t>
            </a:r>
            <a:endParaRPr 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715558" y="3119698"/>
            <a:ext cx="11099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D90A10"/>
                </a:solidFill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D90A10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454286" y="3119698"/>
            <a:ext cx="11099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D90A10"/>
                </a:solidFill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D90A10"/>
              </a:solidFill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7193013" y="3119698"/>
            <a:ext cx="11099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rgbClr val="D90A10"/>
                </a:solidFill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D90A10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5912" y="-2356166"/>
            <a:ext cx="4895260" cy="489525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1194022" y="6082320"/>
            <a:ext cx="1551361" cy="155136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-1952971" y="351020"/>
            <a:ext cx="3368844" cy="33688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KSO_Shape"/>
          <p:cNvSpPr/>
          <p:nvPr/>
        </p:nvSpPr>
        <p:spPr>
          <a:xfrm>
            <a:off x="9859452" y="3017541"/>
            <a:ext cx="1334570" cy="1334570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519715" y="4751373"/>
            <a:ext cx="2468880" cy="706755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sz="2000" b="1" dirty="0" smtClean="0">
                <a:solidFill>
                  <a:schemeClr val="bg1"/>
                </a:solidFill>
                <a:cs typeface="+mn-ea"/>
                <a:sym typeface="+mn-lt"/>
              </a:rPr>
              <a:t>如何利用数据做诊改</a:t>
            </a:r>
            <a:endParaRPr lang="zh-CN" sz="20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sz="2000" b="1" dirty="0">
                <a:solidFill>
                  <a:schemeClr val="bg1"/>
                </a:solidFill>
                <a:cs typeface="+mn-ea"/>
                <a:sym typeface="+mn-lt"/>
              </a:rPr>
              <a:t>（解决方案）</a:t>
            </a:r>
            <a:endParaRPr 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9971747" y="3084661"/>
            <a:ext cx="11099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7200" dirty="0" smtClean="0">
                <a:solidFill>
                  <a:srgbClr val="D90A10"/>
                </a:solidFill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rgbClr val="D90A1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采集任务与建议分工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1305" y="1426210"/>
            <a:ext cx="4871085" cy="520319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采集任务与建议分工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8915" y="1426210"/>
            <a:ext cx="5473065" cy="528383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4297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采集任务与建议分工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0960" y="1863090"/>
            <a:ext cx="6057900" cy="41973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数据结构</a:t>
            </a:r>
            <a:endParaRPr lang="zh-CN" sz="3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299210" y="2456181"/>
            <a:ext cx="8543925" cy="2447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166678" y="3252063"/>
            <a:ext cx="6924040" cy="76835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详细解读见</a:t>
            </a:r>
            <a:r>
              <a:rPr lang="en-US" altLang="zh-C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word</a:t>
            </a:r>
            <a:r>
              <a:rPr lang="zh-CN" alt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版指标结构</a:t>
            </a:r>
            <a:endParaRPr lang="zh-CN" altLang="en-US" sz="4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7" name="任意多边形 46"/>
          <p:cNvSpPr/>
          <p:nvPr/>
        </p:nvSpPr>
        <p:spPr>
          <a:xfrm rot="5400000">
            <a:off x="1766544" y="3490957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910698" y="3337088"/>
            <a:ext cx="2926080" cy="1198880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采集工作技巧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与注意事项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572288" y="-3884935"/>
            <a:ext cx="8692802" cy="869279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90069" y="3337088"/>
            <a:ext cx="3368844" cy="33688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2028" y="1167823"/>
            <a:ext cx="370014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PART 03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08760" y="2280920"/>
            <a:ext cx="93122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采集时间点：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2016-2017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学年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   2016年9月1日-2017年8月31日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财务时间点：2016年收支情况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                  （2016年1月1日-2016年12月31日）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39545" y="2058670"/>
            <a:ext cx="931227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诊改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理念的理解要到位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以自发提升质量基础；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诊改不等于评估，改进也很重要；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没有所谓正确答案，尊重事实就好。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39545" y="2058670"/>
            <a:ext cx="93122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规范学校管理，从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诊改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开始或完善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代码库、机构库、场地和设备库、财务基础信息库、专业库等；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机构名称及代号、教职工姓名及工号、专业名称及代码、课程名称及代码、班级名称及代码、学生姓名及学号。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06220" y="1514475"/>
            <a:ext cx="931227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明确所有教职员工身份</a:t>
            </a:r>
            <a:endParaRPr 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明确职能部门工作人员的身份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确定职能部门的工作人员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确定职能部门每个工作人员是专职还是兼职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2" indent="-457200">
              <a:buFont typeface="Wingdings" panose="05000000000000000000" charset="0"/>
              <a:buChar char=""/>
            </a:pP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明确所有教师的身份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确定每个专业课教师所在专业，不能重叠，一个教师只能确定在一个专业。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确定专业带头人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确定骨干教师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确定双师素质教师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98600" y="1744345"/>
            <a:ext cx="93122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明确所有教职员工身份</a:t>
            </a:r>
            <a:endParaRPr 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明确四种教师的分类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“校内专任教师” ：指具有教师资格，专门从事理论教学和实践教学的人员 （含正式签约聘用的非在编全职教师）。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“校内兼课人员” ：指在本学年度内承担教学任务的校内行政管理人员（非专任教师）。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“校外兼职教师” ：专指聘请来校授课的行业企业一线管理人员、技术人员和能工巧匠（正式签订协议和合同）。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1371600" lvl="2" indent="-457200">
              <a:buFont typeface="Wingdings" panose="05000000000000000000" charset="0"/>
              <a:buChar char="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“校外兼课教师”：是指聘请来校授课的其他学校教师。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7021823" y="3210088"/>
            <a:ext cx="3383280" cy="1198880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诊改与数据采集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如何理解</a:t>
            </a:r>
            <a:r>
              <a:rPr lang="zh-CN" sz="3600" b="1" smtClean="0">
                <a:solidFill>
                  <a:schemeClr val="bg1"/>
                </a:solidFill>
                <a:cs typeface="+mn-ea"/>
                <a:sym typeface="+mn-lt"/>
              </a:rPr>
              <a:t>？</a:t>
            </a:r>
            <a:endParaRPr lang="zh-CN"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572288" y="-3884935"/>
            <a:ext cx="8692802" cy="869279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90069" y="3337088"/>
            <a:ext cx="3368844" cy="33688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32028" y="1167823"/>
            <a:ext cx="3425825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PART 01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589405" y="1492885"/>
            <a:ext cx="931227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数据统计，相关内容的一致性</a:t>
            </a:r>
            <a:endParaRPr 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填报数据要通盘考虑，比如与《中基报表》、《中等职业学校办学能力评估暂行办法》、质量年度报告中的量化指标，相关内容保持一致性。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0330" y="3868420"/>
            <a:ext cx="8196580" cy="2950845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98600" y="1744345"/>
            <a:ext cx="9312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数据间逻辑关系的考虑，保证数据填写的准确性</a:t>
            </a:r>
            <a:endParaRPr 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表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11.2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845" y="3329870"/>
            <a:ext cx="9008984" cy="315075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3840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498600" y="1744345"/>
            <a:ext cx="9312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数据间逻辑关系的考虑，保证数据填写的准确性</a:t>
            </a:r>
            <a:endParaRPr lang="zh-CN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457200" indent="-457200">
              <a:buFont typeface="Wingdings" panose="05000000000000000000" charset="0"/>
              <a:buChar char=""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表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11.2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0" y="3765550"/>
            <a:ext cx="3943350" cy="1416050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5468636" y="4258274"/>
            <a:ext cx="781050" cy="828675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819150" y="5357495"/>
            <a:ext cx="45866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“1.5在校生人数”表是学生各类在校生总数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49670" y="5854065"/>
            <a:ext cx="52171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>
                <a:solidFill>
                  <a:schemeClr val="bg1"/>
                </a:solidFill>
              </a:rPr>
              <a:t>“7.1.2开设专业”在校生数按专业、年级分解总和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qq截图20170802162651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0" y="3515995"/>
            <a:ext cx="4419600" cy="2209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367587" y="2339373"/>
            <a:ext cx="1430659" cy="1593132"/>
            <a:chOff x="4566926" y="2539398"/>
            <a:chExt cx="1430659" cy="1593132"/>
          </a:xfrm>
        </p:grpSpPr>
        <p:sp>
          <p:nvSpPr>
            <p:cNvPr id="10" name="任意多边形 9"/>
            <p:cNvSpPr/>
            <p:nvPr/>
          </p:nvSpPr>
          <p:spPr>
            <a:xfrm rot="5400000">
              <a:off x="4485690" y="2620634"/>
              <a:ext cx="1593132" cy="1430659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803"/>
            <p:cNvSpPr/>
            <p:nvPr/>
          </p:nvSpPr>
          <p:spPr bwMode="auto">
            <a:xfrm>
              <a:off x="4861296" y="2935438"/>
              <a:ext cx="841920" cy="801050"/>
            </a:xfrm>
            <a:custGeom>
              <a:avLst/>
              <a:gdLst>
                <a:gd name="T0" fmla="*/ 174 w 174"/>
                <a:gd name="T1" fmla="*/ 139 h 166"/>
                <a:gd name="T2" fmla="*/ 153 w 174"/>
                <a:gd name="T3" fmla="*/ 126 h 166"/>
                <a:gd name="T4" fmla="*/ 126 w 174"/>
                <a:gd name="T5" fmla="*/ 115 h 166"/>
                <a:gd name="T6" fmla="*/ 118 w 174"/>
                <a:gd name="T7" fmla="*/ 112 h 166"/>
                <a:gd name="T8" fmla="*/ 111 w 174"/>
                <a:gd name="T9" fmla="*/ 100 h 166"/>
                <a:gd name="T10" fmla="*/ 106 w 174"/>
                <a:gd name="T11" fmla="*/ 100 h 166"/>
                <a:gd name="T12" fmla="*/ 111 w 174"/>
                <a:gd name="T13" fmla="*/ 90 h 166"/>
                <a:gd name="T14" fmla="*/ 113 w 174"/>
                <a:gd name="T15" fmla="*/ 79 h 166"/>
                <a:gd name="T16" fmla="*/ 118 w 174"/>
                <a:gd name="T17" fmla="*/ 74 h 166"/>
                <a:gd name="T18" fmla="*/ 121 w 174"/>
                <a:gd name="T19" fmla="*/ 67 h 166"/>
                <a:gd name="T20" fmla="*/ 120 w 174"/>
                <a:gd name="T21" fmla="*/ 54 h 166"/>
                <a:gd name="T22" fmla="*/ 118 w 174"/>
                <a:gd name="T23" fmla="*/ 49 h 166"/>
                <a:gd name="T24" fmla="*/ 119 w 174"/>
                <a:gd name="T25" fmla="*/ 32 h 166"/>
                <a:gd name="T26" fmla="*/ 118 w 174"/>
                <a:gd name="T27" fmla="*/ 20 h 166"/>
                <a:gd name="T28" fmla="*/ 113 w 174"/>
                <a:gd name="T29" fmla="*/ 13 h 166"/>
                <a:gd name="T30" fmla="*/ 108 w 174"/>
                <a:gd name="T31" fmla="*/ 12 h 166"/>
                <a:gd name="T32" fmla="*/ 104 w 174"/>
                <a:gd name="T33" fmla="*/ 9 h 166"/>
                <a:gd name="T34" fmla="*/ 67 w 174"/>
                <a:gd name="T35" fmla="*/ 9 h 166"/>
                <a:gd name="T36" fmla="*/ 54 w 174"/>
                <a:gd name="T37" fmla="*/ 48 h 166"/>
                <a:gd name="T38" fmla="*/ 52 w 174"/>
                <a:gd name="T39" fmla="*/ 57 h 166"/>
                <a:gd name="T40" fmla="*/ 57 w 174"/>
                <a:gd name="T41" fmla="*/ 76 h 166"/>
                <a:gd name="T42" fmla="*/ 60 w 174"/>
                <a:gd name="T43" fmla="*/ 77 h 166"/>
                <a:gd name="T44" fmla="*/ 62 w 174"/>
                <a:gd name="T45" fmla="*/ 91 h 166"/>
                <a:gd name="T46" fmla="*/ 67 w 174"/>
                <a:gd name="T47" fmla="*/ 99 h 166"/>
                <a:gd name="T48" fmla="*/ 63 w 174"/>
                <a:gd name="T49" fmla="*/ 100 h 166"/>
                <a:gd name="T50" fmla="*/ 56 w 174"/>
                <a:gd name="T51" fmla="*/ 112 h 166"/>
                <a:gd name="T52" fmla="*/ 48 w 174"/>
                <a:gd name="T53" fmla="*/ 115 h 166"/>
                <a:gd name="T54" fmla="*/ 21 w 174"/>
                <a:gd name="T55" fmla="*/ 126 h 166"/>
                <a:gd name="T56" fmla="*/ 0 w 174"/>
                <a:gd name="T57" fmla="*/ 139 h 166"/>
                <a:gd name="T58" fmla="*/ 0 w 174"/>
                <a:gd name="T59" fmla="*/ 166 h 166"/>
                <a:gd name="T60" fmla="*/ 76 w 174"/>
                <a:gd name="T61" fmla="*/ 166 h 166"/>
                <a:gd name="T62" fmla="*/ 82 w 174"/>
                <a:gd name="T63" fmla="*/ 127 h 166"/>
                <a:gd name="T64" fmla="*/ 77 w 174"/>
                <a:gd name="T65" fmla="*/ 117 h 166"/>
                <a:gd name="T66" fmla="*/ 88 w 174"/>
                <a:gd name="T67" fmla="*/ 112 h 166"/>
                <a:gd name="T68" fmla="*/ 97 w 174"/>
                <a:gd name="T69" fmla="*/ 117 h 166"/>
                <a:gd name="T70" fmla="*/ 92 w 174"/>
                <a:gd name="T71" fmla="*/ 128 h 166"/>
                <a:gd name="T72" fmla="*/ 101 w 174"/>
                <a:gd name="T73" fmla="*/ 166 h 166"/>
                <a:gd name="T74" fmla="*/ 174 w 174"/>
                <a:gd name="T75" fmla="*/ 166 h 166"/>
                <a:gd name="T76" fmla="*/ 174 w 174"/>
                <a:gd name="T77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4" h="166">
                  <a:moveTo>
                    <a:pt x="174" y="139"/>
                  </a:moveTo>
                  <a:cubicBezTo>
                    <a:pt x="171" y="131"/>
                    <a:pt x="161" y="129"/>
                    <a:pt x="153" y="126"/>
                  </a:cubicBezTo>
                  <a:cubicBezTo>
                    <a:pt x="144" y="122"/>
                    <a:pt x="135" y="118"/>
                    <a:pt x="126" y="115"/>
                  </a:cubicBezTo>
                  <a:cubicBezTo>
                    <a:pt x="123" y="114"/>
                    <a:pt x="121" y="113"/>
                    <a:pt x="118" y="112"/>
                  </a:cubicBezTo>
                  <a:cubicBezTo>
                    <a:pt x="115" y="110"/>
                    <a:pt x="113" y="104"/>
                    <a:pt x="111" y="100"/>
                  </a:cubicBezTo>
                  <a:cubicBezTo>
                    <a:pt x="109" y="100"/>
                    <a:pt x="108" y="100"/>
                    <a:pt x="106" y="100"/>
                  </a:cubicBezTo>
                  <a:cubicBezTo>
                    <a:pt x="106" y="94"/>
                    <a:pt x="110" y="94"/>
                    <a:pt x="111" y="90"/>
                  </a:cubicBezTo>
                  <a:cubicBezTo>
                    <a:pt x="112" y="86"/>
                    <a:pt x="111" y="82"/>
                    <a:pt x="113" y="79"/>
                  </a:cubicBezTo>
                  <a:cubicBezTo>
                    <a:pt x="114" y="76"/>
                    <a:pt x="117" y="76"/>
                    <a:pt x="118" y="74"/>
                  </a:cubicBezTo>
                  <a:cubicBezTo>
                    <a:pt x="120" y="73"/>
                    <a:pt x="120" y="69"/>
                    <a:pt x="121" y="67"/>
                  </a:cubicBezTo>
                  <a:cubicBezTo>
                    <a:pt x="122" y="63"/>
                    <a:pt x="122" y="58"/>
                    <a:pt x="120" y="54"/>
                  </a:cubicBezTo>
                  <a:cubicBezTo>
                    <a:pt x="119" y="52"/>
                    <a:pt x="119" y="51"/>
                    <a:pt x="118" y="49"/>
                  </a:cubicBezTo>
                  <a:cubicBezTo>
                    <a:pt x="118" y="45"/>
                    <a:pt x="119" y="35"/>
                    <a:pt x="119" y="32"/>
                  </a:cubicBezTo>
                  <a:cubicBezTo>
                    <a:pt x="119" y="26"/>
                    <a:pt x="119" y="26"/>
                    <a:pt x="118" y="20"/>
                  </a:cubicBezTo>
                  <a:cubicBezTo>
                    <a:pt x="118" y="20"/>
                    <a:pt x="116" y="14"/>
                    <a:pt x="113" y="1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0" y="0"/>
                    <a:pt x="75" y="6"/>
                    <a:pt x="67" y="9"/>
                  </a:cubicBezTo>
                  <a:cubicBezTo>
                    <a:pt x="56" y="13"/>
                    <a:pt x="49" y="24"/>
                    <a:pt x="54" y="48"/>
                  </a:cubicBezTo>
                  <a:cubicBezTo>
                    <a:pt x="55" y="52"/>
                    <a:pt x="51" y="54"/>
                    <a:pt x="52" y="57"/>
                  </a:cubicBezTo>
                  <a:cubicBezTo>
                    <a:pt x="52" y="61"/>
                    <a:pt x="52" y="73"/>
                    <a:pt x="57" y="76"/>
                  </a:cubicBezTo>
                  <a:cubicBezTo>
                    <a:pt x="57" y="76"/>
                    <a:pt x="61" y="77"/>
                    <a:pt x="60" y="77"/>
                  </a:cubicBezTo>
                  <a:cubicBezTo>
                    <a:pt x="61" y="82"/>
                    <a:pt x="61" y="87"/>
                    <a:pt x="62" y="91"/>
                  </a:cubicBezTo>
                  <a:cubicBezTo>
                    <a:pt x="63" y="94"/>
                    <a:pt x="66" y="95"/>
                    <a:pt x="67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1" y="104"/>
                    <a:pt x="59" y="110"/>
                    <a:pt x="56" y="112"/>
                  </a:cubicBezTo>
                  <a:cubicBezTo>
                    <a:pt x="53" y="113"/>
                    <a:pt x="51" y="114"/>
                    <a:pt x="48" y="115"/>
                  </a:cubicBezTo>
                  <a:cubicBezTo>
                    <a:pt x="39" y="118"/>
                    <a:pt x="30" y="122"/>
                    <a:pt x="21" y="126"/>
                  </a:cubicBezTo>
                  <a:cubicBezTo>
                    <a:pt x="13" y="129"/>
                    <a:pt x="3" y="131"/>
                    <a:pt x="0" y="139"/>
                  </a:cubicBezTo>
                  <a:cubicBezTo>
                    <a:pt x="0" y="145"/>
                    <a:pt x="0" y="158"/>
                    <a:pt x="0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4" y="158"/>
                    <a:pt x="174" y="145"/>
                    <a:pt x="174" y="139"/>
                  </a:cubicBez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03327" y="2518483"/>
            <a:ext cx="792381" cy="882368"/>
            <a:chOff x="6202666" y="2718508"/>
            <a:chExt cx="792381" cy="882368"/>
          </a:xfrm>
        </p:grpSpPr>
        <p:sp>
          <p:nvSpPr>
            <p:cNvPr id="13" name="任意多边形 12"/>
            <p:cNvSpPr/>
            <p:nvPr/>
          </p:nvSpPr>
          <p:spPr>
            <a:xfrm rot="5400000">
              <a:off x="6157673" y="2763501"/>
              <a:ext cx="882368" cy="792381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343274" y="2947322"/>
              <a:ext cx="521320" cy="424738"/>
              <a:chOff x="8323263" y="-182563"/>
              <a:chExt cx="754063" cy="614364"/>
            </a:xfrm>
            <a:solidFill>
              <a:srgbClr val="2FA598"/>
            </a:solidFill>
          </p:grpSpPr>
          <p:sp>
            <p:nvSpPr>
              <p:cNvPr id="19" name="Freeform 786"/>
              <p:cNvSpPr>
                <a:spLocks noEditPoints="1"/>
              </p:cNvSpPr>
              <p:nvPr/>
            </p:nvSpPr>
            <p:spPr bwMode="auto">
              <a:xfrm>
                <a:off x="8650288" y="255588"/>
                <a:ext cx="427038" cy="168275"/>
              </a:xfrm>
              <a:custGeom>
                <a:avLst/>
                <a:gdLst>
                  <a:gd name="T0" fmla="*/ 105 w 114"/>
                  <a:gd name="T1" fmla="*/ 4 h 45"/>
                  <a:gd name="T2" fmla="*/ 85 w 114"/>
                  <a:gd name="T3" fmla="*/ 4 h 45"/>
                  <a:gd name="T4" fmla="*/ 69 w 114"/>
                  <a:gd name="T5" fmla="*/ 11 h 45"/>
                  <a:gd name="T6" fmla="*/ 64 w 114"/>
                  <a:gd name="T7" fmla="*/ 12 h 45"/>
                  <a:gd name="T8" fmla="*/ 69 w 114"/>
                  <a:gd name="T9" fmla="*/ 20 h 45"/>
                  <a:gd name="T10" fmla="*/ 65 w 114"/>
                  <a:gd name="T11" fmla="*/ 27 h 45"/>
                  <a:gd name="T12" fmla="*/ 58 w 114"/>
                  <a:gd name="T13" fmla="*/ 8 h 45"/>
                  <a:gd name="T14" fmla="*/ 63 w 114"/>
                  <a:gd name="T15" fmla="*/ 15 h 45"/>
                  <a:gd name="T16" fmla="*/ 58 w 114"/>
                  <a:gd name="T17" fmla="*/ 16 h 45"/>
                  <a:gd name="T18" fmla="*/ 63 w 114"/>
                  <a:gd name="T19" fmla="*/ 24 h 45"/>
                  <a:gd name="T20" fmla="*/ 58 w 114"/>
                  <a:gd name="T21" fmla="*/ 30 h 45"/>
                  <a:gd name="T22" fmla="*/ 52 w 114"/>
                  <a:gd name="T23" fmla="*/ 12 h 45"/>
                  <a:gd name="T24" fmla="*/ 56 w 114"/>
                  <a:gd name="T25" fmla="*/ 19 h 45"/>
                  <a:gd name="T26" fmla="*/ 52 w 114"/>
                  <a:gd name="T27" fmla="*/ 20 h 45"/>
                  <a:gd name="T28" fmla="*/ 56 w 114"/>
                  <a:gd name="T29" fmla="*/ 28 h 45"/>
                  <a:gd name="T30" fmla="*/ 46 w 114"/>
                  <a:gd name="T31" fmla="*/ 11 h 45"/>
                  <a:gd name="T32" fmla="*/ 45 w 114"/>
                  <a:gd name="T33" fmla="*/ 16 h 45"/>
                  <a:gd name="T34" fmla="*/ 50 w 114"/>
                  <a:gd name="T35" fmla="*/ 23 h 45"/>
                  <a:gd name="T36" fmla="*/ 45 w 114"/>
                  <a:gd name="T37" fmla="*/ 24 h 45"/>
                  <a:gd name="T38" fmla="*/ 17 w 114"/>
                  <a:gd name="T39" fmla="*/ 30 h 45"/>
                  <a:gd name="T40" fmla="*/ 23 w 114"/>
                  <a:gd name="T41" fmla="*/ 24 h 45"/>
                  <a:gd name="T42" fmla="*/ 24 w 114"/>
                  <a:gd name="T43" fmla="*/ 19 h 45"/>
                  <a:gd name="T44" fmla="*/ 21 w 114"/>
                  <a:gd name="T45" fmla="*/ 12 h 45"/>
                  <a:gd name="T46" fmla="*/ 25 w 114"/>
                  <a:gd name="T47" fmla="*/ 11 h 45"/>
                  <a:gd name="T48" fmla="*/ 25 w 114"/>
                  <a:gd name="T49" fmla="*/ 26 h 45"/>
                  <a:gd name="T50" fmla="*/ 30 w 114"/>
                  <a:gd name="T51" fmla="*/ 20 h 45"/>
                  <a:gd name="T52" fmla="*/ 31 w 114"/>
                  <a:gd name="T53" fmla="*/ 15 h 45"/>
                  <a:gd name="T54" fmla="*/ 28 w 114"/>
                  <a:gd name="T55" fmla="*/ 8 h 45"/>
                  <a:gd name="T56" fmla="*/ 36 w 114"/>
                  <a:gd name="T57" fmla="*/ 30 h 45"/>
                  <a:gd name="T58" fmla="*/ 32 w 114"/>
                  <a:gd name="T59" fmla="*/ 22 h 45"/>
                  <a:gd name="T60" fmla="*/ 37 w 114"/>
                  <a:gd name="T61" fmla="*/ 16 h 45"/>
                  <a:gd name="T62" fmla="*/ 38 w 114"/>
                  <a:gd name="T63" fmla="*/ 11 h 45"/>
                  <a:gd name="T64" fmla="*/ 38 w 114"/>
                  <a:gd name="T65" fmla="*/ 28 h 45"/>
                  <a:gd name="T66" fmla="*/ 43 w 114"/>
                  <a:gd name="T67" fmla="*/ 26 h 45"/>
                  <a:gd name="T68" fmla="*/ 39 w 114"/>
                  <a:gd name="T69" fmla="*/ 19 h 45"/>
                  <a:gd name="T70" fmla="*/ 44 w 114"/>
                  <a:gd name="T71" fmla="*/ 12 h 45"/>
                  <a:gd name="T72" fmla="*/ 71 w 114"/>
                  <a:gd name="T73" fmla="*/ 43 h 45"/>
                  <a:gd name="T74" fmla="*/ 71 w 114"/>
                  <a:gd name="T75" fmla="*/ 33 h 45"/>
                  <a:gd name="T76" fmla="*/ 76 w 114"/>
                  <a:gd name="T77" fmla="*/ 27 h 45"/>
                  <a:gd name="T78" fmla="*/ 71 w 114"/>
                  <a:gd name="T79" fmla="*/ 20 h 45"/>
                  <a:gd name="T80" fmla="*/ 76 w 114"/>
                  <a:gd name="T81" fmla="*/ 19 h 45"/>
                  <a:gd name="T82" fmla="*/ 71 w 114"/>
                  <a:gd name="T83" fmla="*/ 11 h 45"/>
                  <a:gd name="T84" fmla="*/ 71 w 114"/>
                  <a:gd name="T85" fmla="*/ 3 h 45"/>
                  <a:gd name="T86" fmla="*/ 79 w 114"/>
                  <a:gd name="T87" fmla="*/ 31 h 45"/>
                  <a:gd name="T88" fmla="*/ 83 w 114"/>
                  <a:gd name="T89" fmla="*/ 24 h 45"/>
                  <a:gd name="T90" fmla="*/ 82 w 114"/>
                  <a:gd name="T91" fmla="*/ 19 h 45"/>
                  <a:gd name="T92" fmla="*/ 77 w 114"/>
                  <a:gd name="T93" fmla="*/ 12 h 45"/>
                  <a:gd name="T94" fmla="*/ 81 w 114"/>
                  <a:gd name="T95" fmla="*/ 11 h 45"/>
                  <a:gd name="T96" fmla="*/ 85 w 114"/>
                  <a:gd name="T97" fmla="*/ 27 h 45"/>
                  <a:gd name="T98" fmla="*/ 89 w 114"/>
                  <a:gd name="T99" fmla="*/ 20 h 45"/>
                  <a:gd name="T100" fmla="*/ 88 w 114"/>
                  <a:gd name="T101" fmla="*/ 15 h 45"/>
                  <a:gd name="T102" fmla="*/ 83 w 114"/>
                  <a:gd name="T103" fmla="*/ 8 h 45"/>
                  <a:gd name="T104" fmla="*/ 97 w 114"/>
                  <a:gd name="T105" fmla="*/ 31 h 45"/>
                  <a:gd name="T106" fmla="*/ 91 w 114"/>
                  <a:gd name="T107" fmla="*/ 23 h 45"/>
                  <a:gd name="T108" fmla="*/ 95 w 114"/>
                  <a:gd name="T109" fmla="*/ 16 h 45"/>
                  <a:gd name="T110" fmla="*/ 94 w 114"/>
                  <a:gd name="T111" fmla="*/ 11 h 45"/>
                  <a:gd name="T112" fmla="*/ 89 w 114"/>
                  <a:gd name="T113" fmla="*/ 5 h 45"/>
                  <a:gd name="T114" fmla="*/ 101 w 114"/>
                  <a:gd name="T115" fmla="*/ 4 h 45"/>
                  <a:gd name="T116" fmla="*/ 101 w 114"/>
                  <a:gd name="T1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45">
                    <a:moveTo>
                      <a:pt x="16" y="0"/>
                    </a:moveTo>
                    <a:cubicBezTo>
                      <a:pt x="13" y="0"/>
                      <a:pt x="11" y="2"/>
                      <a:pt x="10" y="4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3"/>
                      <a:pt x="3" y="45"/>
                      <a:pt x="6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12" y="45"/>
                      <a:pt x="114" y="43"/>
                      <a:pt x="113" y="41"/>
                    </a:cubicBezTo>
                    <a:cubicBezTo>
                      <a:pt x="105" y="4"/>
                      <a:pt x="105" y="4"/>
                      <a:pt x="105" y="4"/>
                    </a:cubicBezTo>
                    <a:cubicBezTo>
                      <a:pt x="104" y="2"/>
                      <a:pt x="101" y="0"/>
                      <a:pt x="99" y="0"/>
                    </a:cubicBezTo>
                    <a:lnTo>
                      <a:pt x="16" y="0"/>
                    </a:lnTo>
                    <a:close/>
                    <a:moveTo>
                      <a:pt x="79" y="3"/>
                    </a:moveTo>
                    <a:cubicBezTo>
                      <a:pt x="79" y="3"/>
                      <a:pt x="79" y="2"/>
                      <a:pt x="80" y="2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4" y="2"/>
                      <a:pt x="84" y="3"/>
                      <a:pt x="85" y="3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5"/>
                      <a:pt x="84" y="5"/>
                      <a:pt x="83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0" y="5"/>
                      <a:pt x="79" y="5"/>
                      <a:pt x="79" y="4"/>
                    </a:cubicBezTo>
                    <a:lnTo>
                      <a:pt x="79" y="3"/>
                    </a:lnTo>
                    <a:close/>
                    <a:moveTo>
                      <a:pt x="64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4" y="11"/>
                      <a:pt x="64" y="11"/>
                      <a:pt x="64" y="11"/>
                    </a:cubicBezTo>
                    <a:lnTo>
                      <a:pt x="64" y="8"/>
                    </a:lnTo>
                    <a:close/>
                    <a:moveTo>
                      <a:pt x="64" y="12"/>
                    </a:moveTo>
                    <a:cubicBezTo>
                      <a:pt x="69" y="12"/>
                      <a:pt x="69" y="12"/>
                      <a:pt x="69" y="12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65" y="15"/>
                      <a:pt x="65" y="15"/>
                      <a:pt x="65" y="15"/>
                    </a:cubicBezTo>
                    <a:lnTo>
                      <a:pt x="64" y="12"/>
                    </a:lnTo>
                    <a:close/>
                    <a:moveTo>
                      <a:pt x="65" y="16"/>
                    </a:move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5" y="19"/>
                      <a:pt x="65" y="19"/>
                      <a:pt x="65" y="19"/>
                    </a:cubicBezTo>
                    <a:lnTo>
                      <a:pt x="65" y="16"/>
                    </a:lnTo>
                    <a:close/>
                    <a:moveTo>
                      <a:pt x="65" y="20"/>
                    </a:moveTo>
                    <a:cubicBezTo>
                      <a:pt x="69" y="20"/>
                      <a:pt x="69" y="20"/>
                      <a:pt x="69" y="20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65" y="23"/>
                      <a:pt x="65" y="23"/>
                      <a:pt x="65" y="23"/>
                    </a:cubicBezTo>
                    <a:lnTo>
                      <a:pt x="65" y="20"/>
                    </a:lnTo>
                    <a:close/>
                    <a:moveTo>
                      <a:pt x="65" y="24"/>
                    </a:moveTo>
                    <a:cubicBezTo>
                      <a:pt x="70" y="24"/>
                      <a:pt x="70" y="24"/>
                      <a:pt x="70" y="24"/>
                    </a:cubicBezTo>
                    <a:cubicBezTo>
                      <a:pt x="70" y="27"/>
                      <a:pt x="70" y="27"/>
                      <a:pt x="70" y="27"/>
                    </a:cubicBezTo>
                    <a:cubicBezTo>
                      <a:pt x="65" y="27"/>
                      <a:pt x="65" y="27"/>
                      <a:pt x="65" y="27"/>
                    </a:cubicBezTo>
                    <a:lnTo>
                      <a:pt x="65" y="24"/>
                    </a:lnTo>
                    <a:close/>
                    <a:moveTo>
                      <a:pt x="65" y="28"/>
                    </a:move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65" y="31"/>
                      <a:pt x="65" y="31"/>
                      <a:pt x="65" y="31"/>
                    </a:cubicBezTo>
                    <a:lnTo>
                      <a:pt x="65" y="28"/>
                    </a:lnTo>
                    <a:close/>
                    <a:moveTo>
                      <a:pt x="58" y="8"/>
                    </a:moveTo>
                    <a:cubicBezTo>
                      <a:pt x="63" y="8"/>
                      <a:pt x="63" y="8"/>
                      <a:pt x="63" y="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58" y="11"/>
                      <a:pt x="58" y="11"/>
                      <a:pt x="58" y="11"/>
                    </a:cubicBezTo>
                    <a:lnTo>
                      <a:pt x="58" y="8"/>
                    </a:lnTo>
                    <a:close/>
                    <a:moveTo>
                      <a:pt x="58" y="12"/>
                    </a:move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8" y="15"/>
                      <a:pt x="58" y="15"/>
                      <a:pt x="58" y="15"/>
                    </a:cubicBezTo>
                    <a:lnTo>
                      <a:pt x="58" y="12"/>
                    </a:lnTo>
                    <a:close/>
                    <a:moveTo>
                      <a:pt x="58" y="16"/>
                    </a:move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58" y="19"/>
                      <a:pt x="58" y="19"/>
                      <a:pt x="58" y="19"/>
                    </a:cubicBezTo>
                    <a:lnTo>
                      <a:pt x="58" y="16"/>
                    </a:lnTo>
                    <a:close/>
                    <a:moveTo>
                      <a:pt x="58" y="20"/>
                    </a:move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58" y="23"/>
                      <a:pt x="58" y="23"/>
                      <a:pt x="58" y="23"/>
                    </a:cubicBezTo>
                    <a:lnTo>
                      <a:pt x="58" y="20"/>
                    </a:lnTo>
                    <a:close/>
                    <a:moveTo>
                      <a:pt x="58" y="24"/>
                    </a:move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58" y="27"/>
                      <a:pt x="58" y="27"/>
                      <a:pt x="58" y="27"/>
                    </a:cubicBezTo>
                    <a:lnTo>
                      <a:pt x="58" y="24"/>
                    </a:lnTo>
                    <a:close/>
                    <a:moveTo>
                      <a:pt x="58" y="28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58" y="30"/>
                      <a:pt x="58" y="30"/>
                      <a:pt x="58" y="30"/>
                    </a:cubicBezTo>
                    <a:lnTo>
                      <a:pt x="58" y="28"/>
                    </a:lnTo>
                    <a:close/>
                    <a:moveTo>
                      <a:pt x="52" y="8"/>
                    </a:moveTo>
                    <a:cubicBezTo>
                      <a:pt x="57" y="8"/>
                      <a:pt x="57" y="8"/>
                      <a:pt x="57" y="8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2" y="11"/>
                      <a:pt x="52" y="11"/>
                      <a:pt x="52" y="11"/>
                    </a:cubicBezTo>
                    <a:lnTo>
                      <a:pt x="52" y="8"/>
                    </a:lnTo>
                    <a:close/>
                    <a:moveTo>
                      <a:pt x="52" y="12"/>
                    </a:move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2" y="15"/>
                      <a:pt x="52" y="15"/>
                      <a:pt x="52" y="15"/>
                    </a:cubicBezTo>
                    <a:lnTo>
                      <a:pt x="52" y="12"/>
                    </a:lnTo>
                    <a:close/>
                    <a:moveTo>
                      <a:pt x="52" y="16"/>
                    </a:move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2" y="19"/>
                      <a:pt x="52" y="19"/>
                      <a:pt x="52" y="19"/>
                    </a:cubicBezTo>
                    <a:lnTo>
                      <a:pt x="52" y="16"/>
                    </a:lnTo>
                    <a:close/>
                    <a:moveTo>
                      <a:pt x="52" y="20"/>
                    </a:move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2" y="23"/>
                      <a:pt x="52" y="23"/>
                      <a:pt x="52" y="23"/>
                    </a:cubicBezTo>
                    <a:lnTo>
                      <a:pt x="52" y="20"/>
                    </a:lnTo>
                    <a:close/>
                    <a:moveTo>
                      <a:pt x="52" y="24"/>
                    </a:move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1" y="26"/>
                      <a:pt x="51" y="26"/>
                      <a:pt x="51" y="26"/>
                    </a:cubicBezTo>
                    <a:lnTo>
                      <a:pt x="52" y="24"/>
                    </a:lnTo>
                    <a:close/>
                    <a:moveTo>
                      <a:pt x="51" y="28"/>
                    </a:move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1" y="30"/>
                      <a:pt x="51" y="30"/>
                      <a:pt x="51" y="30"/>
                    </a:cubicBezTo>
                    <a:lnTo>
                      <a:pt x="51" y="28"/>
                    </a:lnTo>
                    <a:close/>
                    <a:moveTo>
                      <a:pt x="46" y="8"/>
                    </a:moveTo>
                    <a:cubicBezTo>
                      <a:pt x="50" y="8"/>
                      <a:pt x="50" y="8"/>
                      <a:pt x="50" y="8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8"/>
                    </a:lnTo>
                    <a:close/>
                    <a:moveTo>
                      <a:pt x="46" y="12"/>
                    </a:move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6" y="15"/>
                      <a:pt x="46" y="15"/>
                      <a:pt x="46" y="15"/>
                    </a:cubicBezTo>
                    <a:lnTo>
                      <a:pt x="46" y="12"/>
                    </a:lnTo>
                    <a:close/>
                    <a:moveTo>
                      <a:pt x="45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19"/>
                      <a:pt x="45" y="19"/>
                      <a:pt x="45" y="19"/>
                    </a:cubicBezTo>
                    <a:lnTo>
                      <a:pt x="45" y="16"/>
                    </a:lnTo>
                    <a:close/>
                    <a:moveTo>
                      <a:pt x="45" y="20"/>
                    </a:move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5" y="23"/>
                      <a:pt x="45" y="23"/>
                      <a:pt x="45" y="23"/>
                    </a:cubicBezTo>
                    <a:lnTo>
                      <a:pt x="45" y="20"/>
                    </a:lnTo>
                    <a:close/>
                    <a:moveTo>
                      <a:pt x="45" y="24"/>
                    </a:move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45" y="26"/>
                      <a:pt x="45" y="26"/>
                      <a:pt x="45" y="26"/>
                    </a:cubicBezTo>
                    <a:lnTo>
                      <a:pt x="45" y="24"/>
                    </a:lnTo>
                    <a:close/>
                    <a:moveTo>
                      <a:pt x="45" y="28"/>
                    </a:moveTo>
                    <a:cubicBezTo>
                      <a:pt x="50" y="28"/>
                      <a:pt x="50" y="28"/>
                      <a:pt x="50" y="28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4" y="30"/>
                      <a:pt x="44" y="30"/>
                      <a:pt x="44" y="30"/>
                    </a:cubicBezTo>
                    <a:lnTo>
                      <a:pt x="45" y="28"/>
                    </a:lnTo>
                    <a:close/>
                    <a:moveTo>
                      <a:pt x="22" y="30"/>
                    </a:moveTo>
                    <a:cubicBezTo>
                      <a:pt x="17" y="30"/>
                      <a:pt x="17" y="30"/>
                      <a:pt x="17" y="30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23" y="27"/>
                      <a:pt x="23" y="27"/>
                      <a:pt x="23" y="27"/>
                    </a:cubicBezTo>
                    <a:lnTo>
                      <a:pt x="22" y="30"/>
                    </a:lnTo>
                    <a:close/>
                    <a:moveTo>
                      <a:pt x="23" y="26"/>
                    </a:move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3" y="24"/>
                      <a:pt x="23" y="24"/>
                      <a:pt x="23" y="24"/>
                    </a:cubicBezTo>
                    <a:lnTo>
                      <a:pt x="23" y="26"/>
                    </a:lnTo>
                    <a:close/>
                    <a:moveTo>
                      <a:pt x="23" y="22"/>
                    </a:move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4" y="20"/>
                      <a:pt x="24" y="20"/>
                      <a:pt x="24" y="20"/>
                    </a:cubicBezTo>
                    <a:lnTo>
                      <a:pt x="23" y="22"/>
                    </a:lnTo>
                    <a:close/>
                    <a:moveTo>
                      <a:pt x="24" y="19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5" y="16"/>
                      <a:pt x="25" y="16"/>
                      <a:pt x="25" y="16"/>
                    </a:cubicBezTo>
                    <a:lnTo>
                      <a:pt x="24" y="19"/>
                    </a:lnTo>
                    <a:close/>
                    <a:moveTo>
                      <a:pt x="25" y="15"/>
                    </a:move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5" y="12"/>
                      <a:pt x="25" y="12"/>
                      <a:pt x="25" y="12"/>
                    </a:cubicBezTo>
                    <a:lnTo>
                      <a:pt x="25" y="15"/>
                    </a:lnTo>
                    <a:close/>
                    <a:moveTo>
                      <a:pt x="25" y="11"/>
                    </a:move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6" y="8"/>
                      <a:pt x="26" y="8"/>
                      <a:pt x="26" y="8"/>
                    </a:cubicBezTo>
                    <a:lnTo>
                      <a:pt x="25" y="11"/>
                    </a:lnTo>
                    <a:close/>
                    <a:moveTo>
                      <a:pt x="29" y="30"/>
                    </a:moveTo>
                    <a:cubicBezTo>
                      <a:pt x="24" y="30"/>
                      <a:pt x="24" y="30"/>
                      <a:pt x="24" y="30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9" y="28"/>
                      <a:pt x="29" y="28"/>
                      <a:pt x="29" y="28"/>
                    </a:cubicBezTo>
                    <a:lnTo>
                      <a:pt x="29" y="30"/>
                    </a:lnTo>
                    <a:close/>
                    <a:moveTo>
                      <a:pt x="29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9" y="26"/>
                    </a:lnTo>
                    <a:close/>
                    <a:moveTo>
                      <a:pt x="30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0" y="20"/>
                      <a:pt x="30" y="20"/>
                      <a:pt x="30" y="20"/>
                    </a:cubicBezTo>
                    <a:lnTo>
                      <a:pt x="30" y="22"/>
                    </a:lnTo>
                    <a:close/>
                    <a:moveTo>
                      <a:pt x="31" y="19"/>
                    </a:moveTo>
                    <a:cubicBezTo>
                      <a:pt x="26" y="19"/>
                      <a:pt x="26" y="19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31" y="16"/>
                      <a:pt x="31" y="16"/>
                      <a:pt x="31" y="16"/>
                    </a:cubicBezTo>
                    <a:lnTo>
                      <a:pt x="31" y="19"/>
                    </a:lnTo>
                    <a:close/>
                    <a:moveTo>
                      <a:pt x="31" y="15"/>
                    </a:move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31" y="12"/>
                      <a:pt x="31" y="12"/>
                      <a:pt x="31" y="12"/>
                    </a:cubicBezTo>
                    <a:lnTo>
                      <a:pt x="31" y="15"/>
                    </a:lnTo>
                    <a:close/>
                    <a:moveTo>
                      <a:pt x="32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32" y="8"/>
                      <a:pt x="32" y="8"/>
                      <a:pt x="32" y="8"/>
                    </a:cubicBezTo>
                    <a:lnTo>
                      <a:pt x="32" y="11"/>
                    </a:lnTo>
                    <a:close/>
                    <a:moveTo>
                      <a:pt x="36" y="30"/>
                    </a:move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6" y="28"/>
                      <a:pt x="36" y="28"/>
                      <a:pt x="36" y="28"/>
                    </a:cubicBezTo>
                    <a:lnTo>
                      <a:pt x="36" y="30"/>
                    </a:lnTo>
                    <a:close/>
                    <a:moveTo>
                      <a:pt x="36" y="26"/>
                    </a:move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6" y="24"/>
                      <a:pt x="36" y="24"/>
                      <a:pt x="36" y="24"/>
                    </a:cubicBezTo>
                    <a:lnTo>
                      <a:pt x="36" y="26"/>
                    </a:lnTo>
                    <a:close/>
                    <a:moveTo>
                      <a:pt x="37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7" y="20"/>
                      <a:pt x="37" y="20"/>
                      <a:pt x="37" y="20"/>
                    </a:cubicBezTo>
                    <a:lnTo>
                      <a:pt x="37" y="22"/>
                    </a:lnTo>
                    <a:close/>
                    <a:moveTo>
                      <a:pt x="37" y="19"/>
                    </a:move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7" y="16"/>
                      <a:pt x="37" y="16"/>
                      <a:pt x="37" y="16"/>
                    </a:cubicBezTo>
                    <a:lnTo>
                      <a:pt x="37" y="19"/>
                    </a:lnTo>
                    <a:close/>
                    <a:moveTo>
                      <a:pt x="37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8" y="12"/>
                      <a:pt x="38" y="12"/>
                      <a:pt x="38" y="12"/>
                    </a:cubicBezTo>
                    <a:lnTo>
                      <a:pt x="37" y="15"/>
                    </a:lnTo>
                    <a:close/>
                    <a:moveTo>
                      <a:pt x="38" y="11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8" y="8"/>
                      <a:pt x="38" y="8"/>
                      <a:pt x="38" y="8"/>
                    </a:cubicBezTo>
                    <a:lnTo>
                      <a:pt x="38" y="11"/>
                    </a:lnTo>
                    <a:close/>
                    <a:moveTo>
                      <a:pt x="43" y="30"/>
                    </a:moveTo>
                    <a:cubicBezTo>
                      <a:pt x="38" y="30"/>
                      <a:pt x="38" y="30"/>
                      <a:pt x="38" y="30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43" y="28"/>
                      <a:pt x="43" y="28"/>
                      <a:pt x="43" y="28"/>
                    </a:cubicBezTo>
                    <a:lnTo>
                      <a:pt x="43" y="30"/>
                    </a:lnTo>
                    <a:close/>
                    <a:moveTo>
                      <a:pt x="43" y="26"/>
                    </a:move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43" y="24"/>
                      <a:pt x="43" y="24"/>
                      <a:pt x="43" y="24"/>
                    </a:cubicBezTo>
                    <a:lnTo>
                      <a:pt x="43" y="26"/>
                    </a:lnTo>
                    <a:close/>
                    <a:moveTo>
                      <a:pt x="43" y="23"/>
                    </a:move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3" y="20"/>
                      <a:pt x="43" y="20"/>
                      <a:pt x="43" y="20"/>
                    </a:cubicBezTo>
                    <a:lnTo>
                      <a:pt x="43" y="23"/>
                    </a:lnTo>
                    <a:close/>
                    <a:moveTo>
                      <a:pt x="43" y="19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4" y="16"/>
                      <a:pt x="44" y="16"/>
                      <a:pt x="44" y="16"/>
                    </a:cubicBezTo>
                    <a:lnTo>
                      <a:pt x="43" y="19"/>
                    </a:lnTo>
                    <a:close/>
                    <a:moveTo>
                      <a:pt x="44" y="15"/>
                    </a:move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4" y="12"/>
                      <a:pt x="44" y="12"/>
                      <a:pt x="44" y="12"/>
                    </a:cubicBezTo>
                    <a:lnTo>
                      <a:pt x="44" y="15"/>
                    </a:lnTo>
                    <a:close/>
                    <a:moveTo>
                      <a:pt x="44" y="11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4" y="8"/>
                      <a:pt x="44" y="8"/>
                      <a:pt x="44" y="8"/>
                    </a:cubicBezTo>
                    <a:lnTo>
                      <a:pt x="44" y="11"/>
                    </a:lnTo>
                    <a:close/>
                    <a:moveTo>
                      <a:pt x="71" y="43"/>
                    </a:moveTo>
                    <a:cubicBezTo>
                      <a:pt x="71" y="44"/>
                      <a:pt x="71" y="44"/>
                      <a:pt x="70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4" y="44"/>
                      <a:pt x="43" y="44"/>
                      <a:pt x="43" y="4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2"/>
                      <a:pt x="44" y="32"/>
                      <a:pt x="45" y="32"/>
                    </a:cubicBezTo>
                    <a:cubicBezTo>
                      <a:pt x="69" y="32"/>
                      <a:pt x="69" y="32"/>
                      <a:pt x="69" y="32"/>
                    </a:cubicBezTo>
                    <a:cubicBezTo>
                      <a:pt x="70" y="32"/>
                      <a:pt x="71" y="32"/>
                      <a:pt x="71" y="33"/>
                    </a:cubicBezTo>
                    <a:lnTo>
                      <a:pt x="71" y="43"/>
                    </a:lnTo>
                    <a:close/>
                    <a:moveTo>
                      <a:pt x="77" y="31"/>
                    </a:moveTo>
                    <a:cubicBezTo>
                      <a:pt x="72" y="31"/>
                      <a:pt x="72" y="31"/>
                      <a:pt x="72" y="31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7" y="28"/>
                      <a:pt x="77" y="28"/>
                      <a:pt x="77" y="28"/>
                    </a:cubicBezTo>
                    <a:lnTo>
                      <a:pt x="77" y="31"/>
                    </a:lnTo>
                    <a:close/>
                    <a:moveTo>
                      <a:pt x="76" y="27"/>
                    </a:moveTo>
                    <a:cubicBezTo>
                      <a:pt x="72" y="27"/>
                      <a:pt x="72" y="27"/>
                      <a:pt x="72" y="27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76" y="24"/>
                      <a:pt x="76" y="24"/>
                      <a:pt x="76" y="24"/>
                    </a:cubicBezTo>
                    <a:lnTo>
                      <a:pt x="76" y="27"/>
                    </a:lnTo>
                    <a:close/>
                    <a:moveTo>
                      <a:pt x="76" y="23"/>
                    </a:move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6" y="20"/>
                      <a:pt x="76" y="20"/>
                      <a:pt x="76" y="20"/>
                    </a:cubicBezTo>
                    <a:lnTo>
                      <a:pt x="76" y="23"/>
                    </a:lnTo>
                    <a:close/>
                    <a:moveTo>
                      <a:pt x="76" y="19"/>
                    </a:move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76" y="19"/>
                    </a:lnTo>
                    <a:close/>
                    <a:moveTo>
                      <a:pt x="75" y="15"/>
                    </a:move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5" y="12"/>
                      <a:pt x="75" y="12"/>
                      <a:pt x="75" y="12"/>
                    </a:cubicBezTo>
                    <a:lnTo>
                      <a:pt x="75" y="15"/>
                    </a:lnTo>
                    <a:close/>
                    <a:moveTo>
                      <a:pt x="75" y="11"/>
                    </a:moveTo>
                    <a:cubicBezTo>
                      <a:pt x="71" y="11"/>
                      <a:pt x="71" y="11"/>
                      <a:pt x="71" y="11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5" y="8"/>
                      <a:pt x="75" y="8"/>
                      <a:pt x="75" y="8"/>
                    </a:cubicBezTo>
                    <a:lnTo>
                      <a:pt x="75" y="11"/>
                    </a:lnTo>
                    <a:close/>
                    <a:moveTo>
                      <a:pt x="75" y="5"/>
                    </a:moveTo>
                    <a:cubicBezTo>
                      <a:pt x="72" y="5"/>
                      <a:pt x="72" y="5"/>
                      <a:pt x="72" y="5"/>
                    </a:cubicBezTo>
                    <a:cubicBezTo>
                      <a:pt x="72" y="5"/>
                      <a:pt x="71" y="5"/>
                      <a:pt x="71" y="4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3"/>
                      <a:pt x="71" y="2"/>
                      <a:pt x="72" y="2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6" y="2"/>
                      <a:pt x="76" y="3"/>
                      <a:pt x="76" y="3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5"/>
                      <a:pt x="76" y="5"/>
                      <a:pt x="75" y="5"/>
                    </a:cubicBezTo>
                    <a:close/>
                    <a:moveTo>
                      <a:pt x="84" y="31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83" y="28"/>
                      <a:pt x="83" y="28"/>
                      <a:pt x="83" y="28"/>
                    </a:cubicBezTo>
                    <a:lnTo>
                      <a:pt x="84" y="31"/>
                    </a:lnTo>
                    <a:close/>
                    <a:moveTo>
                      <a:pt x="83" y="27"/>
                    </a:move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83" y="24"/>
                      <a:pt x="83" y="24"/>
                      <a:pt x="83" y="24"/>
                    </a:cubicBezTo>
                    <a:lnTo>
                      <a:pt x="83" y="27"/>
                    </a:lnTo>
                    <a:close/>
                    <a:moveTo>
                      <a:pt x="83" y="23"/>
                    </a:move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82" y="20"/>
                      <a:pt x="82" y="20"/>
                      <a:pt x="82" y="20"/>
                    </a:cubicBezTo>
                    <a:lnTo>
                      <a:pt x="83" y="23"/>
                    </a:lnTo>
                    <a:close/>
                    <a:moveTo>
                      <a:pt x="82" y="19"/>
                    </a:moveTo>
                    <a:cubicBezTo>
                      <a:pt x="78" y="19"/>
                      <a:pt x="78" y="19"/>
                      <a:pt x="78" y="1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82" y="16"/>
                      <a:pt x="82" y="16"/>
                      <a:pt x="82" y="16"/>
                    </a:cubicBezTo>
                    <a:lnTo>
                      <a:pt x="82" y="19"/>
                    </a:lnTo>
                    <a:close/>
                    <a:moveTo>
                      <a:pt x="82" y="15"/>
                    </a:move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81" y="12"/>
                      <a:pt x="81" y="12"/>
                      <a:pt x="81" y="12"/>
                    </a:cubicBezTo>
                    <a:lnTo>
                      <a:pt x="82" y="15"/>
                    </a:lnTo>
                    <a:close/>
                    <a:moveTo>
                      <a:pt x="81" y="11"/>
                    </a:move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81" y="8"/>
                      <a:pt x="81" y="8"/>
                      <a:pt x="81" y="8"/>
                    </a:cubicBezTo>
                    <a:lnTo>
                      <a:pt x="81" y="11"/>
                    </a:lnTo>
                    <a:close/>
                    <a:moveTo>
                      <a:pt x="90" y="31"/>
                    </a:moveTo>
                    <a:cubicBezTo>
                      <a:pt x="85" y="31"/>
                      <a:pt x="85" y="31"/>
                      <a:pt x="85" y="31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90" y="28"/>
                      <a:pt x="90" y="28"/>
                      <a:pt x="90" y="28"/>
                    </a:cubicBezTo>
                    <a:lnTo>
                      <a:pt x="90" y="31"/>
                    </a:lnTo>
                    <a:close/>
                    <a:moveTo>
                      <a:pt x="90" y="27"/>
                    </a:move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9" y="24"/>
                      <a:pt x="89" y="24"/>
                      <a:pt x="89" y="24"/>
                    </a:cubicBezTo>
                    <a:lnTo>
                      <a:pt x="90" y="27"/>
                    </a:lnTo>
                    <a:close/>
                    <a:moveTo>
                      <a:pt x="89" y="23"/>
                    </a:move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9" y="20"/>
                      <a:pt x="89" y="20"/>
                      <a:pt x="89" y="20"/>
                    </a:cubicBezTo>
                    <a:lnTo>
                      <a:pt x="89" y="23"/>
                    </a:lnTo>
                    <a:close/>
                    <a:moveTo>
                      <a:pt x="89" y="19"/>
                    </a:move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8" y="16"/>
                      <a:pt x="88" y="16"/>
                      <a:pt x="88" y="16"/>
                    </a:cubicBezTo>
                    <a:lnTo>
                      <a:pt x="89" y="19"/>
                    </a:lnTo>
                    <a:close/>
                    <a:moveTo>
                      <a:pt x="88" y="15"/>
                    </a:moveTo>
                    <a:cubicBezTo>
                      <a:pt x="84" y="15"/>
                      <a:pt x="84" y="15"/>
                      <a:pt x="84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8" y="12"/>
                      <a:pt x="88" y="12"/>
                      <a:pt x="88" y="12"/>
                    </a:cubicBezTo>
                    <a:lnTo>
                      <a:pt x="88" y="15"/>
                    </a:lnTo>
                    <a:close/>
                    <a:moveTo>
                      <a:pt x="88" y="11"/>
                    </a:move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7" y="8"/>
                      <a:pt x="87" y="8"/>
                      <a:pt x="87" y="8"/>
                    </a:cubicBezTo>
                    <a:lnTo>
                      <a:pt x="88" y="11"/>
                    </a:lnTo>
                    <a:close/>
                    <a:moveTo>
                      <a:pt x="97" y="31"/>
                    </a:move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97" y="31"/>
                    </a:lnTo>
                    <a:close/>
                    <a:moveTo>
                      <a:pt x="97" y="27"/>
                    </a:moveTo>
                    <a:cubicBezTo>
                      <a:pt x="92" y="27"/>
                      <a:pt x="92" y="27"/>
                      <a:pt x="92" y="27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6" y="24"/>
                      <a:pt x="96" y="24"/>
                      <a:pt x="96" y="24"/>
                    </a:cubicBezTo>
                    <a:lnTo>
                      <a:pt x="97" y="27"/>
                    </a:lnTo>
                    <a:close/>
                    <a:moveTo>
                      <a:pt x="96" y="23"/>
                    </a:move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5" y="20"/>
                      <a:pt x="95" y="20"/>
                      <a:pt x="95" y="20"/>
                    </a:cubicBezTo>
                    <a:lnTo>
                      <a:pt x="96" y="23"/>
                    </a:lnTo>
                    <a:close/>
                    <a:moveTo>
                      <a:pt x="95" y="19"/>
                    </a:move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5" y="16"/>
                      <a:pt x="95" y="16"/>
                      <a:pt x="95" y="16"/>
                    </a:cubicBezTo>
                    <a:lnTo>
                      <a:pt x="95" y="19"/>
                    </a:lnTo>
                    <a:close/>
                    <a:moveTo>
                      <a:pt x="94" y="15"/>
                    </a:move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94" y="12"/>
                      <a:pt x="94" y="12"/>
                      <a:pt x="94" y="12"/>
                    </a:cubicBezTo>
                    <a:lnTo>
                      <a:pt x="94" y="15"/>
                    </a:lnTo>
                    <a:close/>
                    <a:moveTo>
                      <a:pt x="94" y="11"/>
                    </a:move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93" y="8"/>
                      <a:pt x="93" y="8"/>
                      <a:pt x="93" y="8"/>
                    </a:cubicBezTo>
                    <a:lnTo>
                      <a:pt x="94" y="11"/>
                    </a:lnTo>
                    <a:close/>
                    <a:moveTo>
                      <a:pt x="93" y="4"/>
                    </a:moveTo>
                    <a:cubicBezTo>
                      <a:pt x="93" y="5"/>
                      <a:pt x="92" y="5"/>
                      <a:pt x="91" y="5"/>
                    </a:cubicBezTo>
                    <a:cubicBezTo>
                      <a:pt x="89" y="5"/>
                      <a:pt x="89" y="5"/>
                      <a:pt x="89" y="5"/>
                    </a:cubicBezTo>
                    <a:cubicBezTo>
                      <a:pt x="88" y="5"/>
                      <a:pt x="87" y="5"/>
                      <a:pt x="87" y="4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2"/>
                      <a:pt x="88" y="2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2" y="2"/>
                      <a:pt x="92" y="3"/>
                      <a:pt x="92" y="3"/>
                    </a:cubicBezTo>
                    <a:lnTo>
                      <a:pt x="93" y="4"/>
                    </a:lnTo>
                    <a:close/>
                    <a:moveTo>
                      <a:pt x="101" y="4"/>
                    </a:moveTo>
                    <a:cubicBezTo>
                      <a:pt x="101" y="5"/>
                      <a:pt x="100" y="5"/>
                      <a:pt x="100" y="5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96" y="5"/>
                      <a:pt x="95" y="5"/>
                      <a:pt x="95" y="4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2"/>
                      <a:pt x="96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100" y="2"/>
                      <a:pt x="100" y="3"/>
                      <a:pt x="101" y="3"/>
                    </a:cubicBez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787"/>
              <p:cNvSpPr>
                <a:spLocks noEditPoints="1"/>
              </p:cNvSpPr>
              <p:nvPr/>
            </p:nvSpPr>
            <p:spPr bwMode="auto">
              <a:xfrm>
                <a:off x="8694738" y="4763"/>
                <a:ext cx="341313" cy="242888"/>
              </a:xfrm>
              <a:custGeom>
                <a:avLst/>
                <a:gdLst>
                  <a:gd name="T0" fmla="*/ 89 w 91"/>
                  <a:gd name="T1" fmla="*/ 0 h 65"/>
                  <a:gd name="T2" fmla="*/ 2 w 91"/>
                  <a:gd name="T3" fmla="*/ 0 h 65"/>
                  <a:gd name="T4" fmla="*/ 0 w 91"/>
                  <a:gd name="T5" fmla="*/ 2 h 65"/>
                  <a:gd name="T6" fmla="*/ 0 w 91"/>
                  <a:gd name="T7" fmla="*/ 63 h 65"/>
                  <a:gd name="T8" fmla="*/ 2 w 91"/>
                  <a:gd name="T9" fmla="*/ 65 h 65"/>
                  <a:gd name="T10" fmla="*/ 89 w 91"/>
                  <a:gd name="T11" fmla="*/ 65 h 65"/>
                  <a:gd name="T12" fmla="*/ 91 w 91"/>
                  <a:gd name="T13" fmla="*/ 63 h 65"/>
                  <a:gd name="T14" fmla="*/ 91 w 91"/>
                  <a:gd name="T15" fmla="*/ 2 h 65"/>
                  <a:gd name="T16" fmla="*/ 89 w 91"/>
                  <a:gd name="T17" fmla="*/ 0 h 65"/>
                  <a:gd name="T18" fmla="*/ 87 w 91"/>
                  <a:gd name="T19" fmla="*/ 59 h 65"/>
                  <a:gd name="T20" fmla="*/ 85 w 91"/>
                  <a:gd name="T21" fmla="*/ 61 h 65"/>
                  <a:gd name="T22" fmla="*/ 6 w 91"/>
                  <a:gd name="T23" fmla="*/ 61 h 65"/>
                  <a:gd name="T24" fmla="*/ 4 w 91"/>
                  <a:gd name="T25" fmla="*/ 59 h 65"/>
                  <a:gd name="T26" fmla="*/ 4 w 91"/>
                  <a:gd name="T27" fmla="*/ 6 h 65"/>
                  <a:gd name="T28" fmla="*/ 6 w 91"/>
                  <a:gd name="T29" fmla="*/ 4 h 65"/>
                  <a:gd name="T30" fmla="*/ 85 w 91"/>
                  <a:gd name="T31" fmla="*/ 4 h 65"/>
                  <a:gd name="T32" fmla="*/ 87 w 91"/>
                  <a:gd name="T33" fmla="*/ 6 h 65"/>
                  <a:gd name="T34" fmla="*/ 87 w 91"/>
                  <a:gd name="T35" fmla="*/ 5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65">
                    <a:moveTo>
                      <a:pt x="8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4"/>
                      <a:pt x="1" y="65"/>
                      <a:pt x="2" y="65"/>
                    </a:cubicBezTo>
                    <a:cubicBezTo>
                      <a:pt x="89" y="65"/>
                      <a:pt x="89" y="65"/>
                      <a:pt x="89" y="65"/>
                    </a:cubicBezTo>
                    <a:cubicBezTo>
                      <a:pt x="90" y="65"/>
                      <a:pt x="91" y="64"/>
                      <a:pt x="91" y="63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91" y="1"/>
                      <a:pt x="90" y="0"/>
                      <a:pt x="89" y="0"/>
                    </a:cubicBezTo>
                    <a:close/>
                    <a:moveTo>
                      <a:pt x="87" y="59"/>
                    </a:moveTo>
                    <a:cubicBezTo>
                      <a:pt x="87" y="60"/>
                      <a:pt x="86" y="61"/>
                      <a:pt x="85" y="61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5" y="61"/>
                      <a:pt x="4" y="60"/>
                      <a:pt x="4" y="5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6" y="4"/>
                      <a:pt x="87" y="5"/>
                      <a:pt x="87" y="6"/>
                    </a:cubicBezTo>
                    <a:lnTo>
                      <a:pt x="87" y="59"/>
                    </a:ln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 788"/>
              <p:cNvSpPr/>
              <p:nvPr/>
            </p:nvSpPr>
            <p:spPr bwMode="auto">
              <a:xfrm>
                <a:off x="8661400" y="423863"/>
                <a:ext cx="401638" cy="7938"/>
              </a:xfrm>
              <a:custGeom>
                <a:avLst/>
                <a:gdLst>
                  <a:gd name="T0" fmla="*/ 107 w 107"/>
                  <a:gd name="T1" fmla="*/ 2 h 2"/>
                  <a:gd name="T2" fmla="*/ 106 w 107"/>
                  <a:gd name="T3" fmla="*/ 2 h 2"/>
                  <a:gd name="T4" fmla="*/ 2 w 107"/>
                  <a:gd name="T5" fmla="*/ 2 h 2"/>
                  <a:gd name="T6" fmla="*/ 0 w 107"/>
                  <a:gd name="T7" fmla="*/ 2 h 2"/>
                  <a:gd name="T8" fmla="*/ 0 w 107"/>
                  <a:gd name="T9" fmla="*/ 1 h 2"/>
                  <a:gd name="T10" fmla="*/ 2 w 107"/>
                  <a:gd name="T11" fmla="*/ 0 h 2"/>
                  <a:gd name="T12" fmla="*/ 106 w 107"/>
                  <a:gd name="T13" fmla="*/ 0 h 2"/>
                  <a:gd name="T14" fmla="*/ 107 w 107"/>
                  <a:gd name="T15" fmla="*/ 1 h 2"/>
                  <a:gd name="T16" fmla="*/ 107 w 107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">
                    <a:moveTo>
                      <a:pt x="107" y="2"/>
                    </a:moveTo>
                    <a:cubicBezTo>
                      <a:pt x="107" y="2"/>
                      <a:pt x="107" y="2"/>
                      <a:pt x="106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07" y="0"/>
                      <a:pt x="107" y="1"/>
                      <a:pt x="107" y="1"/>
                    </a:cubicBezTo>
                    <a:lnTo>
                      <a:pt x="107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 789"/>
              <p:cNvSpPr/>
              <p:nvPr/>
            </p:nvSpPr>
            <p:spPr bwMode="auto">
              <a:xfrm>
                <a:off x="8724900" y="30163"/>
                <a:ext cx="134938" cy="120650"/>
              </a:xfrm>
              <a:custGeom>
                <a:avLst/>
                <a:gdLst>
                  <a:gd name="T0" fmla="*/ 0 w 36"/>
                  <a:gd name="T1" fmla="*/ 32 h 32"/>
                  <a:gd name="T2" fmla="*/ 0 w 36"/>
                  <a:gd name="T3" fmla="*/ 1 h 32"/>
                  <a:gd name="T4" fmla="*/ 36 w 36"/>
                  <a:gd name="T5" fmla="*/ 2 h 32"/>
                  <a:gd name="T6" fmla="*/ 3 w 36"/>
                  <a:gd name="T7" fmla="*/ 5 h 32"/>
                  <a:gd name="T8" fmla="*/ 0 w 3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2">
                    <a:moveTo>
                      <a:pt x="0" y="32"/>
                    </a:moveTo>
                    <a:cubicBezTo>
                      <a:pt x="0" y="32"/>
                      <a:pt x="0" y="3"/>
                      <a:pt x="0" y="1"/>
                    </a:cubicBezTo>
                    <a:cubicBezTo>
                      <a:pt x="1" y="0"/>
                      <a:pt x="36" y="2"/>
                      <a:pt x="36" y="2"/>
                    </a:cubicBezTo>
                    <a:cubicBezTo>
                      <a:pt x="36" y="2"/>
                      <a:pt x="4" y="3"/>
                      <a:pt x="3" y="5"/>
                    </a:cubicBezTo>
                    <a:cubicBezTo>
                      <a:pt x="2" y="7"/>
                      <a:pt x="0" y="32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 790"/>
              <p:cNvSpPr/>
              <p:nvPr/>
            </p:nvSpPr>
            <p:spPr bwMode="auto">
              <a:xfrm>
                <a:off x="8870950" y="101600"/>
                <a:ext cx="139700" cy="120650"/>
              </a:xfrm>
              <a:custGeom>
                <a:avLst/>
                <a:gdLst>
                  <a:gd name="T0" fmla="*/ 37 w 37"/>
                  <a:gd name="T1" fmla="*/ 0 h 32"/>
                  <a:gd name="T2" fmla="*/ 36 w 37"/>
                  <a:gd name="T3" fmla="*/ 30 h 32"/>
                  <a:gd name="T4" fmla="*/ 0 w 37"/>
                  <a:gd name="T5" fmla="*/ 30 h 32"/>
                  <a:gd name="T6" fmla="*/ 33 w 37"/>
                  <a:gd name="T7" fmla="*/ 27 h 32"/>
                  <a:gd name="T8" fmla="*/ 37 w 37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37" y="0"/>
                    </a:moveTo>
                    <a:cubicBezTo>
                      <a:pt x="37" y="0"/>
                      <a:pt x="37" y="29"/>
                      <a:pt x="36" y="30"/>
                    </a:cubicBezTo>
                    <a:cubicBezTo>
                      <a:pt x="36" y="32"/>
                      <a:pt x="0" y="30"/>
                      <a:pt x="0" y="30"/>
                    </a:cubicBezTo>
                    <a:cubicBezTo>
                      <a:pt x="0" y="30"/>
                      <a:pt x="32" y="29"/>
                      <a:pt x="33" y="27"/>
                    </a:cubicBezTo>
                    <a:cubicBezTo>
                      <a:pt x="34" y="25"/>
                      <a:pt x="37" y="0"/>
                      <a:pt x="3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791"/>
              <p:cNvSpPr>
                <a:spLocks noEditPoints="1"/>
              </p:cNvSpPr>
              <p:nvPr/>
            </p:nvSpPr>
            <p:spPr bwMode="auto">
              <a:xfrm>
                <a:off x="8323263" y="-182563"/>
                <a:ext cx="577850" cy="606425"/>
              </a:xfrm>
              <a:custGeom>
                <a:avLst/>
                <a:gdLst>
                  <a:gd name="T0" fmla="*/ 84 w 154"/>
                  <a:gd name="T1" fmla="*/ 137 h 162"/>
                  <a:gd name="T2" fmla="*/ 84 w 154"/>
                  <a:gd name="T3" fmla="*/ 130 h 162"/>
                  <a:gd name="T4" fmla="*/ 93 w 154"/>
                  <a:gd name="T5" fmla="*/ 102 h 162"/>
                  <a:gd name="T6" fmla="*/ 93 w 154"/>
                  <a:gd name="T7" fmla="*/ 84 h 162"/>
                  <a:gd name="T8" fmla="*/ 84 w 154"/>
                  <a:gd name="T9" fmla="*/ 61 h 162"/>
                  <a:gd name="T10" fmla="*/ 84 w 154"/>
                  <a:gd name="T11" fmla="*/ 54 h 162"/>
                  <a:gd name="T12" fmla="*/ 104 w 154"/>
                  <a:gd name="T13" fmla="*/ 38 h 162"/>
                  <a:gd name="T14" fmla="*/ 108 w 154"/>
                  <a:gd name="T15" fmla="*/ 30 h 162"/>
                  <a:gd name="T16" fmla="*/ 134 w 154"/>
                  <a:gd name="T17" fmla="*/ 45 h 162"/>
                  <a:gd name="T18" fmla="*/ 134 w 154"/>
                  <a:gd name="T19" fmla="*/ 28 h 162"/>
                  <a:gd name="T20" fmla="*/ 154 w 154"/>
                  <a:gd name="T21" fmla="*/ 45 h 162"/>
                  <a:gd name="T22" fmla="*/ 137 w 154"/>
                  <a:gd name="T23" fmla="*/ 22 h 162"/>
                  <a:gd name="T24" fmla="*/ 30 w 154"/>
                  <a:gd name="T25" fmla="*/ 18 h 162"/>
                  <a:gd name="T26" fmla="*/ 9 w 154"/>
                  <a:gd name="T27" fmla="*/ 43 h 162"/>
                  <a:gd name="T28" fmla="*/ 12 w 154"/>
                  <a:gd name="T29" fmla="*/ 125 h 162"/>
                  <a:gd name="T30" fmla="*/ 81 w 154"/>
                  <a:gd name="T31" fmla="*/ 162 h 162"/>
                  <a:gd name="T32" fmla="*/ 124 w 154"/>
                  <a:gd name="T33" fmla="*/ 20 h 162"/>
                  <a:gd name="T34" fmla="*/ 125 w 154"/>
                  <a:gd name="T35" fmla="*/ 20 h 162"/>
                  <a:gd name="T36" fmla="*/ 98 w 154"/>
                  <a:gd name="T37" fmla="*/ 10 h 162"/>
                  <a:gd name="T38" fmla="*/ 91 w 154"/>
                  <a:gd name="T39" fmla="*/ 11 h 162"/>
                  <a:gd name="T40" fmla="*/ 84 w 154"/>
                  <a:gd name="T41" fmla="*/ 6 h 162"/>
                  <a:gd name="T42" fmla="*/ 48 w 154"/>
                  <a:gd name="T43" fmla="*/ 22 h 162"/>
                  <a:gd name="T44" fmla="*/ 48 w 154"/>
                  <a:gd name="T45" fmla="*/ 104 h 162"/>
                  <a:gd name="T46" fmla="*/ 47 w 154"/>
                  <a:gd name="T47" fmla="*/ 84 h 162"/>
                  <a:gd name="T48" fmla="*/ 36 w 154"/>
                  <a:gd name="T49" fmla="*/ 55 h 162"/>
                  <a:gd name="T50" fmla="*/ 29 w 154"/>
                  <a:gd name="T51" fmla="*/ 78 h 162"/>
                  <a:gd name="T52" fmla="*/ 54 w 154"/>
                  <a:gd name="T53" fmla="*/ 132 h 162"/>
                  <a:gd name="T54" fmla="*/ 38 w 154"/>
                  <a:gd name="T55" fmla="*/ 113 h 162"/>
                  <a:gd name="T56" fmla="*/ 44 w 154"/>
                  <a:gd name="T57" fmla="*/ 28 h 162"/>
                  <a:gd name="T58" fmla="*/ 49 w 154"/>
                  <a:gd name="T59" fmla="*/ 52 h 162"/>
                  <a:gd name="T60" fmla="*/ 37 w 154"/>
                  <a:gd name="T61" fmla="*/ 20 h 162"/>
                  <a:gd name="T62" fmla="*/ 31 w 154"/>
                  <a:gd name="T63" fmla="*/ 25 h 162"/>
                  <a:gd name="T64" fmla="*/ 28 w 154"/>
                  <a:gd name="T65" fmla="*/ 46 h 162"/>
                  <a:gd name="T66" fmla="*/ 28 w 154"/>
                  <a:gd name="T67" fmla="*/ 28 h 162"/>
                  <a:gd name="T68" fmla="*/ 22 w 154"/>
                  <a:gd name="T69" fmla="*/ 78 h 162"/>
                  <a:gd name="T70" fmla="*/ 6 w 154"/>
                  <a:gd name="T71" fmla="*/ 84 h 162"/>
                  <a:gd name="T72" fmla="*/ 25 w 154"/>
                  <a:gd name="T73" fmla="*/ 111 h 162"/>
                  <a:gd name="T74" fmla="*/ 28 w 154"/>
                  <a:gd name="T75" fmla="*/ 134 h 162"/>
                  <a:gd name="T76" fmla="*/ 37 w 154"/>
                  <a:gd name="T77" fmla="*/ 135 h 162"/>
                  <a:gd name="T78" fmla="*/ 37 w 154"/>
                  <a:gd name="T79" fmla="*/ 142 h 162"/>
                  <a:gd name="T80" fmla="*/ 48 w 154"/>
                  <a:gd name="T81" fmla="*/ 149 h 162"/>
                  <a:gd name="T82" fmla="*/ 56 w 154"/>
                  <a:gd name="T83" fmla="*/ 138 h 162"/>
                  <a:gd name="T84" fmla="*/ 78 w 154"/>
                  <a:gd name="T85" fmla="*/ 156 h 162"/>
                  <a:gd name="T86" fmla="*/ 78 w 154"/>
                  <a:gd name="T87" fmla="*/ 137 h 162"/>
                  <a:gd name="T88" fmla="*/ 61 w 154"/>
                  <a:gd name="T89" fmla="*/ 131 h 162"/>
                  <a:gd name="T90" fmla="*/ 78 w 154"/>
                  <a:gd name="T91" fmla="*/ 108 h 162"/>
                  <a:gd name="T92" fmla="*/ 54 w 154"/>
                  <a:gd name="T93" fmla="*/ 103 h 162"/>
                  <a:gd name="T94" fmla="*/ 78 w 154"/>
                  <a:gd name="T95" fmla="*/ 101 h 162"/>
                  <a:gd name="T96" fmla="*/ 54 w 154"/>
                  <a:gd name="T97" fmla="*/ 59 h 162"/>
                  <a:gd name="T98" fmla="*/ 78 w 154"/>
                  <a:gd name="T99" fmla="*/ 54 h 162"/>
                  <a:gd name="T100" fmla="*/ 78 w 154"/>
                  <a:gd name="T101" fmla="*/ 32 h 162"/>
                  <a:gd name="T102" fmla="*/ 71 w 154"/>
                  <a:gd name="T103" fmla="*/ 11 h 162"/>
                  <a:gd name="T104" fmla="*/ 63 w 154"/>
                  <a:gd name="T105" fmla="*/ 2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4" h="162">
                    <a:moveTo>
                      <a:pt x="81" y="162"/>
                    </a:moveTo>
                    <a:cubicBezTo>
                      <a:pt x="84" y="150"/>
                      <a:pt x="84" y="150"/>
                      <a:pt x="84" y="150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5" y="137"/>
                      <a:pt x="86" y="137"/>
                      <a:pt x="87" y="137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7" y="130"/>
                      <a:pt x="86" y="130"/>
                      <a:pt x="84" y="130"/>
                    </a:cubicBezTo>
                    <a:cubicBezTo>
                      <a:pt x="84" y="108"/>
                      <a:pt x="84" y="108"/>
                      <a:pt x="84" y="108"/>
                    </a:cubicBezTo>
                    <a:cubicBezTo>
                      <a:pt x="87" y="108"/>
                      <a:pt x="90" y="108"/>
                      <a:pt x="93" y="108"/>
                    </a:cubicBezTo>
                    <a:cubicBezTo>
                      <a:pt x="93" y="102"/>
                      <a:pt x="93" y="102"/>
                      <a:pt x="93" y="102"/>
                    </a:cubicBezTo>
                    <a:cubicBezTo>
                      <a:pt x="90" y="102"/>
                      <a:pt x="87" y="101"/>
                      <a:pt x="84" y="101"/>
                    </a:cubicBezTo>
                    <a:cubicBezTo>
                      <a:pt x="84" y="84"/>
                      <a:pt x="84" y="84"/>
                      <a:pt x="84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84" y="78"/>
                      <a:pt x="84" y="78"/>
                      <a:pt x="84" y="78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7" y="60"/>
                      <a:pt x="90" y="60"/>
                      <a:pt x="93" y="60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0" y="54"/>
                      <a:pt x="87" y="54"/>
                      <a:pt x="84" y="54"/>
                    </a:cubicBezTo>
                    <a:cubicBezTo>
                      <a:pt x="84" y="32"/>
                      <a:pt x="84" y="32"/>
                      <a:pt x="84" y="32"/>
                    </a:cubicBezTo>
                    <a:cubicBezTo>
                      <a:pt x="90" y="32"/>
                      <a:pt x="96" y="31"/>
                      <a:pt x="101" y="31"/>
                    </a:cubicBezTo>
                    <a:cubicBezTo>
                      <a:pt x="102" y="33"/>
                      <a:pt x="103" y="35"/>
                      <a:pt x="104" y="38"/>
                    </a:cubicBezTo>
                    <a:cubicBezTo>
                      <a:pt x="104" y="40"/>
                      <a:pt x="105" y="42"/>
                      <a:pt x="105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1" y="39"/>
                      <a:pt x="109" y="34"/>
                      <a:pt x="108" y="30"/>
                    </a:cubicBezTo>
                    <a:cubicBezTo>
                      <a:pt x="111" y="29"/>
                      <a:pt x="115" y="29"/>
                      <a:pt x="118" y="28"/>
                    </a:cubicBezTo>
                    <a:cubicBezTo>
                      <a:pt x="122" y="33"/>
                      <a:pt x="125" y="39"/>
                      <a:pt x="127" y="45"/>
                    </a:cubicBezTo>
                    <a:cubicBezTo>
                      <a:pt x="134" y="45"/>
                      <a:pt x="134" y="45"/>
                      <a:pt x="134" y="45"/>
                    </a:cubicBezTo>
                    <a:cubicBezTo>
                      <a:pt x="131" y="38"/>
                      <a:pt x="128" y="32"/>
                      <a:pt x="125" y="26"/>
                    </a:cubicBezTo>
                    <a:cubicBezTo>
                      <a:pt x="127" y="26"/>
                      <a:pt x="129" y="25"/>
                      <a:pt x="131" y="25"/>
                    </a:cubicBezTo>
                    <a:cubicBezTo>
                      <a:pt x="132" y="26"/>
                      <a:pt x="133" y="27"/>
                      <a:pt x="134" y="28"/>
                    </a:cubicBezTo>
                    <a:cubicBezTo>
                      <a:pt x="138" y="32"/>
                      <a:pt x="142" y="36"/>
                      <a:pt x="145" y="41"/>
                    </a:cubicBezTo>
                    <a:cubicBezTo>
                      <a:pt x="142" y="42"/>
                      <a:pt x="140" y="44"/>
                      <a:pt x="137" y="45"/>
                    </a:cubicBezTo>
                    <a:cubicBezTo>
                      <a:pt x="154" y="45"/>
                      <a:pt x="154" y="45"/>
                      <a:pt x="154" y="45"/>
                    </a:cubicBezTo>
                    <a:cubicBezTo>
                      <a:pt x="154" y="44"/>
                      <a:pt x="153" y="43"/>
                      <a:pt x="153" y="43"/>
                    </a:cubicBezTo>
                    <a:cubicBezTo>
                      <a:pt x="152" y="41"/>
                      <a:pt x="151" y="39"/>
                      <a:pt x="150" y="37"/>
                    </a:cubicBezTo>
                    <a:cubicBezTo>
                      <a:pt x="146" y="32"/>
                      <a:pt x="142" y="27"/>
                      <a:pt x="137" y="22"/>
                    </a:cubicBezTo>
                    <a:cubicBezTo>
                      <a:pt x="136" y="21"/>
                      <a:pt x="134" y="19"/>
                      <a:pt x="132" y="18"/>
                    </a:cubicBezTo>
                    <a:cubicBezTo>
                      <a:pt x="118" y="6"/>
                      <a:pt x="100" y="0"/>
                      <a:pt x="81" y="0"/>
                    </a:cubicBezTo>
                    <a:cubicBezTo>
                      <a:pt x="62" y="0"/>
                      <a:pt x="44" y="6"/>
                      <a:pt x="30" y="18"/>
                    </a:cubicBezTo>
                    <a:cubicBezTo>
                      <a:pt x="28" y="19"/>
                      <a:pt x="26" y="21"/>
                      <a:pt x="25" y="22"/>
                    </a:cubicBezTo>
                    <a:cubicBezTo>
                      <a:pt x="20" y="27"/>
                      <a:pt x="16" y="32"/>
                      <a:pt x="12" y="37"/>
                    </a:cubicBezTo>
                    <a:cubicBezTo>
                      <a:pt x="11" y="39"/>
                      <a:pt x="10" y="41"/>
                      <a:pt x="9" y="43"/>
                    </a:cubicBezTo>
                    <a:cubicBezTo>
                      <a:pt x="3" y="54"/>
                      <a:pt x="0" y="67"/>
                      <a:pt x="0" y="81"/>
                    </a:cubicBezTo>
                    <a:cubicBezTo>
                      <a:pt x="0" y="95"/>
                      <a:pt x="3" y="108"/>
                      <a:pt x="9" y="119"/>
                    </a:cubicBezTo>
                    <a:cubicBezTo>
                      <a:pt x="10" y="121"/>
                      <a:pt x="11" y="123"/>
                      <a:pt x="12" y="125"/>
                    </a:cubicBezTo>
                    <a:cubicBezTo>
                      <a:pt x="16" y="130"/>
                      <a:pt x="20" y="135"/>
                      <a:pt x="25" y="140"/>
                    </a:cubicBezTo>
                    <a:cubicBezTo>
                      <a:pt x="26" y="141"/>
                      <a:pt x="28" y="143"/>
                      <a:pt x="30" y="144"/>
                    </a:cubicBezTo>
                    <a:cubicBezTo>
                      <a:pt x="44" y="156"/>
                      <a:pt x="62" y="162"/>
                      <a:pt x="81" y="162"/>
                    </a:cubicBezTo>
                    <a:cubicBezTo>
                      <a:pt x="81" y="162"/>
                      <a:pt x="81" y="162"/>
                      <a:pt x="81" y="162"/>
                    </a:cubicBezTo>
                    <a:close/>
                    <a:moveTo>
                      <a:pt x="125" y="20"/>
                    </a:moveTo>
                    <a:cubicBezTo>
                      <a:pt x="125" y="20"/>
                      <a:pt x="124" y="20"/>
                      <a:pt x="124" y="20"/>
                    </a:cubicBezTo>
                    <a:cubicBezTo>
                      <a:pt x="123" y="21"/>
                      <a:pt x="122" y="21"/>
                      <a:pt x="121" y="21"/>
                    </a:cubicBezTo>
                    <a:cubicBezTo>
                      <a:pt x="119" y="18"/>
                      <a:pt x="116" y="16"/>
                      <a:pt x="114" y="13"/>
                    </a:cubicBezTo>
                    <a:cubicBezTo>
                      <a:pt x="118" y="15"/>
                      <a:pt x="121" y="17"/>
                      <a:pt x="125" y="20"/>
                    </a:cubicBezTo>
                    <a:close/>
                    <a:moveTo>
                      <a:pt x="114" y="22"/>
                    </a:moveTo>
                    <a:cubicBezTo>
                      <a:pt x="111" y="23"/>
                      <a:pt x="108" y="23"/>
                      <a:pt x="106" y="24"/>
                    </a:cubicBezTo>
                    <a:cubicBezTo>
                      <a:pt x="103" y="18"/>
                      <a:pt x="101" y="14"/>
                      <a:pt x="98" y="10"/>
                    </a:cubicBezTo>
                    <a:cubicBezTo>
                      <a:pt x="104" y="13"/>
                      <a:pt x="109" y="17"/>
                      <a:pt x="114" y="22"/>
                    </a:cubicBezTo>
                    <a:close/>
                    <a:moveTo>
                      <a:pt x="84" y="6"/>
                    </a:moveTo>
                    <a:cubicBezTo>
                      <a:pt x="86" y="7"/>
                      <a:pt x="89" y="9"/>
                      <a:pt x="91" y="11"/>
                    </a:cubicBezTo>
                    <a:cubicBezTo>
                      <a:pt x="94" y="14"/>
                      <a:pt x="97" y="19"/>
                      <a:pt x="99" y="25"/>
                    </a:cubicBezTo>
                    <a:cubicBezTo>
                      <a:pt x="94" y="25"/>
                      <a:pt x="89" y="25"/>
                      <a:pt x="84" y="25"/>
                    </a:cubicBezTo>
                    <a:lnTo>
                      <a:pt x="84" y="6"/>
                    </a:lnTo>
                    <a:close/>
                    <a:moveTo>
                      <a:pt x="64" y="10"/>
                    </a:moveTo>
                    <a:cubicBezTo>
                      <a:pt x="61" y="14"/>
                      <a:pt x="59" y="18"/>
                      <a:pt x="56" y="24"/>
                    </a:cubicBezTo>
                    <a:cubicBezTo>
                      <a:pt x="54" y="23"/>
                      <a:pt x="51" y="23"/>
                      <a:pt x="48" y="22"/>
                    </a:cubicBezTo>
                    <a:cubicBezTo>
                      <a:pt x="53" y="17"/>
                      <a:pt x="58" y="13"/>
                      <a:pt x="64" y="10"/>
                    </a:cubicBezTo>
                    <a:close/>
                    <a:moveTo>
                      <a:pt x="47" y="84"/>
                    </a:moveTo>
                    <a:cubicBezTo>
                      <a:pt x="47" y="91"/>
                      <a:pt x="48" y="98"/>
                      <a:pt x="48" y="104"/>
                    </a:cubicBezTo>
                    <a:cubicBezTo>
                      <a:pt x="42" y="105"/>
                      <a:pt x="37" y="107"/>
                      <a:pt x="32" y="108"/>
                    </a:cubicBezTo>
                    <a:cubicBezTo>
                      <a:pt x="30" y="101"/>
                      <a:pt x="29" y="92"/>
                      <a:pt x="29" y="84"/>
                    </a:cubicBezTo>
                    <a:lnTo>
                      <a:pt x="47" y="84"/>
                    </a:lnTo>
                    <a:close/>
                    <a:moveTo>
                      <a:pt x="29" y="78"/>
                    </a:moveTo>
                    <a:cubicBezTo>
                      <a:pt x="29" y="69"/>
                      <a:pt x="30" y="61"/>
                      <a:pt x="32" y="54"/>
                    </a:cubicBezTo>
                    <a:cubicBezTo>
                      <a:pt x="33" y="54"/>
                      <a:pt x="35" y="55"/>
                      <a:pt x="36" y="55"/>
                    </a:cubicBezTo>
                    <a:cubicBezTo>
                      <a:pt x="40" y="56"/>
                      <a:pt x="44" y="57"/>
                      <a:pt x="48" y="58"/>
                    </a:cubicBezTo>
                    <a:cubicBezTo>
                      <a:pt x="48" y="64"/>
                      <a:pt x="47" y="71"/>
                      <a:pt x="47" y="78"/>
                    </a:cubicBezTo>
                    <a:lnTo>
                      <a:pt x="29" y="78"/>
                    </a:lnTo>
                    <a:close/>
                    <a:moveTo>
                      <a:pt x="38" y="113"/>
                    </a:moveTo>
                    <a:cubicBezTo>
                      <a:pt x="42" y="112"/>
                      <a:pt x="45" y="111"/>
                      <a:pt x="49" y="110"/>
                    </a:cubicBezTo>
                    <a:cubicBezTo>
                      <a:pt x="50" y="118"/>
                      <a:pt x="52" y="126"/>
                      <a:pt x="54" y="132"/>
                    </a:cubicBezTo>
                    <a:cubicBezTo>
                      <a:pt x="51" y="133"/>
                      <a:pt x="47" y="133"/>
                      <a:pt x="44" y="134"/>
                    </a:cubicBezTo>
                    <a:cubicBezTo>
                      <a:pt x="40" y="128"/>
                      <a:pt x="36" y="121"/>
                      <a:pt x="34" y="114"/>
                    </a:cubicBezTo>
                    <a:cubicBezTo>
                      <a:pt x="35" y="114"/>
                      <a:pt x="37" y="113"/>
                      <a:pt x="38" y="113"/>
                    </a:cubicBezTo>
                    <a:close/>
                    <a:moveTo>
                      <a:pt x="49" y="52"/>
                    </a:moveTo>
                    <a:cubicBezTo>
                      <a:pt x="44" y="51"/>
                      <a:pt x="38" y="49"/>
                      <a:pt x="34" y="48"/>
                    </a:cubicBezTo>
                    <a:cubicBezTo>
                      <a:pt x="36" y="40"/>
                      <a:pt x="40" y="34"/>
                      <a:pt x="44" y="28"/>
                    </a:cubicBezTo>
                    <a:cubicBezTo>
                      <a:pt x="47" y="29"/>
                      <a:pt x="51" y="29"/>
                      <a:pt x="54" y="30"/>
                    </a:cubicBezTo>
                    <a:cubicBezTo>
                      <a:pt x="54" y="32"/>
                      <a:pt x="53" y="34"/>
                      <a:pt x="52" y="36"/>
                    </a:cubicBezTo>
                    <a:cubicBezTo>
                      <a:pt x="51" y="41"/>
                      <a:pt x="50" y="46"/>
                      <a:pt x="49" y="52"/>
                    </a:cubicBezTo>
                    <a:close/>
                    <a:moveTo>
                      <a:pt x="48" y="13"/>
                    </a:moveTo>
                    <a:cubicBezTo>
                      <a:pt x="46" y="16"/>
                      <a:pt x="43" y="18"/>
                      <a:pt x="41" y="21"/>
                    </a:cubicBezTo>
                    <a:cubicBezTo>
                      <a:pt x="40" y="21"/>
                      <a:pt x="38" y="20"/>
                      <a:pt x="37" y="20"/>
                    </a:cubicBezTo>
                    <a:cubicBezTo>
                      <a:pt x="41" y="17"/>
                      <a:pt x="44" y="15"/>
                      <a:pt x="48" y="13"/>
                    </a:cubicBezTo>
                    <a:close/>
                    <a:moveTo>
                      <a:pt x="28" y="28"/>
                    </a:moveTo>
                    <a:cubicBezTo>
                      <a:pt x="29" y="27"/>
                      <a:pt x="30" y="26"/>
                      <a:pt x="31" y="25"/>
                    </a:cubicBezTo>
                    <a:cubicBezTo>
                      <a:pt x="33" y="25"/>
                      <a:pt x="35" y="26"/>
                      <a:pt x="36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4" y="32"/>
                      <a:pt x="30" y="39"/>
                      <a:pt x="28" y="46"/>
                    </a:cubicBezTo>
                    <a:cubicBezTo>
                      <a:pt x="28" y="46"/>
                      <a:pt x="27" y="46"/>
                      <a:pt x="27" y="46"/>
                    </a:cubicBezTo>
                    <a:cubicBezTo>
                      <a:pt x="23" y="44"/>
                      <a:pt x="20" y="43"/>
                      <a:pt x="17" y="41"/>
                    </a:cubicBezTo>
                    <a:cubicBezTo>
                      <a:pt x="20" y="36"/>
                      <a:pt x="24" y="32"/>
                      <a:pt x="28" y="28"/>
                    </a:cubicBezTo>
                    <a:close/>
                    <a:moveTo>
                      <a:pt x="14" y="46"/>
                    </a:moveTo>
                    <a:cubicBezTo>
                      <a:pt x="18" y="48"/>
                      <a:pt x="22" y="50"/>
                      <a:pt x="26" y="52"/>
                    </a:cubicBezTo>
                    <a:cubicBezTo>
                      <a:pt x="24" y="60"/>
                      <a:pt x="23" y="69"/>
                      <a:pt x="22" y="78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67"/>
                      <a:pt x="9" y="56"/>
                      <a:pt x="14" y="46"/>
                    </a:cubicBezTo>
                    <a:close/>
                    <a:moveTo>
                      <a:pt x="6" y="84"/>
                    </a:moveTo>
                    <a:cubicBezTo>
                      <a:pt x="22" y="84"/>
                      <a:pt x="22" y="84"/>
                      <a:pt x="22" y="84"/>
                    </a:cubicBezTo>
                    <a:cubicBezTo>
                      <a:pt x="23" y="93"/>
                      <a:pt x="24" y="102"/>
                      <a:pt x="26" y="110"/>
                    </a:cubicBezTo>
                    <a:cubicBezTo>
                      <a:pt x="26" y="110"/>
                      <a:pt x="25" y="110"/>
                      <a:pt x="25" y="111"/>
                    </a:cubicBezTo>
                    <a:cubicBezTo>
                      <a:pt x="21" y="112"/>
                      <a:pt x="17" y="114"/>
                      <a:pt x="14" y="116"/>
                    </a:cubicBezTo>
                    <a:cubicBezTo>
                      <a:pt x="9" y="106"/>
                      <a:pt x="6" y="95"/>
                      <a:pt x="6" y="84"/>
                    </a:cubicBezTo>
                    <a:close/>
                    <a:moveTo>
                      <a:pt x="28" y="134"/>
                    </a:moveTo>
                    <a:cubicBezTo>
                      <a:pt x="24" y="130"/>
                      <a:pt x="20" y="126"/>
                      <a:pt x="17" y="121"/>
                    </a:cubicBezTo>
                    <a:cubicBezTo>
                      <a:pt x="20" y="119"/>
                      <a:pt x="24" y="118"/>
                      <a:pt x="28" y="116"/>
                    </a:cubicBezTo>
                    <a:cubicBezTo>
                      <a:pt x="30" y="123"/>
                      <a:pt x="34" y="130"/>
                      <a:pt x="37" y="135"/>
                    </a:cubicBezTo>
                    <a:cubicBezTo>
                      <a:pt x="35" y="136"/>
                      <a:pt x="33" y="137"/>
                      <a:pt x="31" y="137"/>
                    </a:cubicBezTo>
                    <a:cubicBezTo>
                      <a:pt x="30" y="136"/>
                      <a:pt x="29" y="135"/>
                      <a:pt x="28" y="134"/>
                    </a:cubicBezTo>
                    <a:close/>
                    <a:moveTo>
                      <a:pt x="37" y="142"/>
                    </a:moveTo>
                    <a:cubicBezTo>
                      <a:pt x="37" y="142"/>
                      <a:pt x="38" y="142"/>
                      <a:pt x="38" y="142"/>
                    </a:cubicBezTo>
                    <a:cubicBezTo>
                      <a:pt x="39" y="141"/>
                      <a:pt x="40" y="141"/>
                      <a:pt x="41" y="141"/>
                    </a:cubicBezTo>
                    <a:cubicBezTo>
                      <a:pt x="43" y="144"/>
                      <a:pt x="46" y="146"/>
                      <a:pt x="48" y="149"/>
                    </a:cubicBezTo>
                    <a:cubicBezTo>
                      <a:pt x="44" y="147"/>
                      <a:pt x="41" y="145"/>
                      <a:pt x="37" y="142"/>
                    </a:cubicBezTo>
                    <a:close/>
                    <a:moveTo>
                      <a:pt x="48" y="139"/>
                    </a:moveTo>
                    <a:cubicBezTo>
                      <a:pt x="51" y="139"/>
                      <a:pt x="54" y="138"/>
                      <a:pt x="56" y="138"/>
                    </a:cubicBezTo>
                    <a:cubicBezTo>
                      <a:pt x="59" y="144"/>
                      <a:pt x="61" y="148"/>
                      <a:pt x="64" y="152"/>
                    </a:cubicBezTo>
                    <a:cubicBezTo>
                      <a:pt x="58" y="149"/>
                      <a:pt x="53" y="145"/>
                      <a:pt x="48" y="139"/>
                    </a:cubicBezTo>
                    <a:close/>
                    <a:moveTo>
                      <a:pt x="78" y="156"/>
                    </a:moveTo>
                    <a:cubicBezTo>
                      <a:pt x="76" y="155"/>
                      <a:pt x="73" y="153"/>
                      <a:pt x="71" y="151"/>
                    </a:cubicBezTo>
                    <a:cubicBezTo>
                      <a:pt x="68" y="148"/>
                      <a:pt x="65" y="143"/>
                      <a:pt x="63" y="137"/>
                    </a:cubicBezTo>
                    <a:cubicBezTo>
                      <a:pt x="68" y="137"/>
                      <a:pt x="73" y="137"/>
                      <a:pt x="78" y="137"/>
                    </a:cubicBezTo>
                    <a:lnTo>
                      <a:pt x="78" y="156"/>
                    </a:lnTo>
                    <a:close/>
                    <a:moveTo>
                      <a:pt x="78" y="130"/>
                    </a:moveTo>
                    <a:cubicBezTo>
                      <a:pt x="72" y="130"/>
                      <a:pt x="66" y="131"/>
                      <a:pt x="61" y="131"/>
                    </a:cubicBezTo>
                    <a:cubicBezTo>
                      <a:pt x="60" y="129"/>
                      <a:pt x="59" y="127"/>
                      <a:pt x="58" y="124"/>
                    </a:cubicBezTo>
                    <a:cubicBezTo>
                      <a:pt x="57" y="119"/>
                      <a:pt x="56" y="114"/>
                      <a:pt x="55" y="109"/>
                    </a:cubicBezTo>
                    <a:cubicBezTo>
                      <a:pt x="62" y="108"/>
                      <a:pt x="70" y="108"/>
                      <a:pt x="78" y="108"/>
                    </a:cubicBezTo>
                    <a:lnTo>
                      <a:pt x="78" y="130"/>
                    </a:lnTo>
                    <a:close/>
                    <a:moveTo>
                      <a:pt x="78" y="101"/>
                    </a:moveTo>
                    <a:cubicBezTo>
                      <a:pt x="70" y="102"/>
                      <a:pt x="62" y="102"/>
                      <a:pt x="54" y="103"/>
                    </a:cubicBezTo>
                    <a:cubicBezTo>
                      <a:pt x="54" y="97"/>
                      <a:pt x="53" y="91"/>
                      <a:pt x="53" y="84"/>
                    </a:cubicBezTo>
                    <a:cubicBezTo>
                      <a:pt x="78" y="84"/>
                      <a:pt x="78" y="84"/>
                      <a:pt x="78" y="84"/>
                    </a:cubicBezTo>
                    <a:lnTo>
                      <a:pt x="78" y="101"/>
                    </a:lnTo>
                    <a:close/>
                    <a:moveTo>
                      <a:pt x="78" y="78"/>
                    </a:move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1"/>
                      <a:pt x="54" y="65"/>
                      <a:pt x="54" y="59"/>
                    </a:cubicBezTo>
                    <a:cubicBezTo>
                      <a:pt x="62" y="60"/>
                      <a:pt x="70" y="60"/>
                      <a:pt x="78" y="61"/>
                    </a:cubicBezTo>
                    <a:lnTo>
                      <a:pt x="78" y="78"/>
                    </a:lnTo>
                    <a:close/>
                    <a:moveTo>
                      <a:pt x="78" y="54"/>
                    </a:moveTo>
                    <a:cubicBezTo>
                      <a:pt x="70" y="54"/>
                      <a:pt x="62" y="54"/>
                      <a:pt x="55" y="53"/>
                    </a:cubicBezTo>
                    <a:cubicBezTo>
                      <a:pt x="57" y="44"/>
                      <a:pt x="58" y="37"/>
                      <a:pt x="61" y="31"/>
                    </a:cubicBezTo>
                    <a:cubicBezTo>
                      <a:pt x="66" y="31"/>
                      <a:pt x="72" y="32"/>
                      <a:pt x="78" y="32"/>
                    </a:cubicBezTo>
                    <a:lnTo>
                      <a:pt x="78" y="54"/>
                    </a:lnTo>
                    <a:close/>
                    <a:moveTo>
                      <a:pt x="63" y="25"/>
                    </a:moveTo>
                    <a:cubicBezTo>
                      <a:pt x="65" y="19"/>
                      <a:pt x="68" y="14"/>
                      <a:pt x="71" y="11"/>
                    </a:cubicBezTo>
                    <a:cubicBezTo>
                      <a:pt x="73" y="9"/>
                      <a:pt x="76" y="7"/>
                      <a:pt x="78" y="6"/>
                    </a:cubicBezTo>
                    <a:cubicBezTo>
                      <a:pt x="78" y="25"/>
                      <a:pt x="78" y="25"/>
                      <a:pt x="78" y="25"/>
                    </a:cubicBezTo>
                    <a:cubicBezTo>
                      <a:pt x="73" y="25"/>
                      <a:pt x="68" y="25"/>
                      <a:pt x="63" y="25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027008" y="3400851"/>
            <a:ext cx="792381" cy="882368"/>
            <a:chOff x="8226347" y="3600876"/>
            <a:chExt cx="792381" cy="882368"/>
          </a:xfrm>
        </p:grpSpPr>
        <p:sp>
          <p:nvSpPr>
            <p:cNvPr id="16" name="任意多边形 15"/>
            <p:cNvSpPr/>
            <p:nvPr/>
          </p:nvSpPr>
          <p:spPr>
            <a:xfrm rot="5400000">
              <a:off x="8181354" y="3645869"/>
              <a:ext cx="882368" cy="792381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810"/>
            <p:cNvSpPr>
              <a:spLocks noEditPoints="1"/>
            </p:cNvSpPr>
            <p:nvPr/>
          </p:nvSpPr>
          <p:spPr bwMode="auto">
            <a:xfrm>
              <a:off x="8383880" y="3863791"/>
              <a:ext cx="477316" cy="356536"/>
            </a:xfrm>
            <a:custGeom>
              <a:avLst/>
              <a:gdLst>
                <a:gd name="T0" fmla="*/ 160 w 174"/>
                <a:gd name="T1" fmla="*/ 97 h 130"/>
                <a:gd name="T2" fmla="*/ 14 w 174"/>
                <a:gd name="T3" fmla="*/ 97 h 130"/>
                <a:gd name="T4" fmla="*/ 3 w 174"/>
                <a:gd name="T5" fmla="*/ 118 h 130"/>
                <a:gd name="T6" fmla="*/ 171 w 174"/>
                <a:gd name="T7" fmla="*/ 118 h 130"/>
                <a:gd name="T8" fmla="*/ 160 w 174"/>
                <a:gd name="T9" fmla="*/ 97 h 130"/>
                <a:gd name="T10" fmla="*/ 69 w 174"/>
                <a:gd name="T11" fmla="*/ 113 h 130"/>
                <a:gd name="T12" fmla="*/ 73 w 174"/>
                <a:gd name="T13" fmla="*/ 105 h 130"/>
                <a:gd name="T14" fmla="*/ 101 w 174"/>
                <a:gd name="T15" fmla="*/ 105 h 130"/>
                <a:gd name="T16" fmla="*/ 105 w 174"/>
                <a:gd name="T17" fmla="*/ 113 h 130"/>
                <a:gd name="T18" fmla="*/ 69 w 174"/>
                <a:gd name="T19" fmla="*/ 113 h 130"/>
                <a:gd name="T20" fmla="*/ 157 w 174"/>
                <a:gd name="T21" fmla="*/ 92 h 130"/>
                <a:gd name="T22" fmla="*/ 157 w 174"/>
                <a:gd name="T23" fmla="*/ 92 h 130"/>
                <a:gd name="T24" fmla="*/ 157 w 174"/>
                <a:gd name="T25" fmla="*/ 91 h 130"/>
                <a:gd name="T26" fmla="*/ 157 w 174"/>
                <a:gd name="T27" fmla="*/ 4 h 130"/>
                <a:gd name="T28" fmla="*/ 153 w 174"/>
                <a:gd name="T29" fmla="*/ 0 h 130"/>
                <a:gd name="T30" fmla="*/ 21 w 174"/>
                <a:gd name="T31" fmla="*/ 0 h 130"/>
                <a:gd name="T32" fmla="*/ 17 w 174"/>
                <a:gd name="T33" fmla="*/ 4 h 130"/>
                <a:gd name="T34" fmla="*/ 17 w 174"/>
                <a:gd name="T35" fmla="*/ 91 h 130"/>
                <a:gd name="T36" fmla="*/ 17 w 174"/>
                <a:gd name="T37" fmla="*/ 92 h 130"/>
                <a:gd name="T38" fmla="*/ 17 w 174"/>
                <a:gd name="T39" fmla="*/ 92 h 130"/>
                <a:gd name="T40" fmla="*/ 16 w 174"/>
                <a:gd name="T41" fmla="*/ 92 h 130"/>
                <a:gd name="T42" fmla="*/ 158 w 174"/>
                <a:gd name="T43" fmla="*/ 92 h 130"/>
                <a:gd name="T44" fmla="*/ 157 w 174"/>
                <a:gd name="T45" fmla="*/ 92 h 130"/>
                <a:gd name="T46" fmla="*/ 147 w 174"/>
                <a:gd name="T47" fmla="*/ 85 h 130"/>
                <a:gd name="T48" fmla="*/ 27 w 174"/>
                <a:gd name="T49" fmla="*/ 85 h 130"/>
                <a:gd name="T50" fmla="*/ 27 w 174"/>
                <a:gd name="T51" fmla="*/ 10 h 130"/>
                <a:gd name="T52" fmla="*/ 147 w 174"/>
                <a:gd name="T53" fmla="*/ 10 h 130"/>
                <a:gd name="T54" fmla="*/ 147 w 174"/>
                <a:gd name="T55" fmla="*/ 85 h 130"/>
                <a:gd name="T56" fmla="*/ 173 w 174"/>
                <a:gd name="T57" fmla="*/ 123 h 130"/>
                <a:gd name="T58" fmla="*/ 1 w 174"/>
                <a:gd name="T59" fmla="*/ 123 h 130"/>
                <a:gd name="T60" fmla="*/ 0 w 174"/>
                <a:gd name="T61" fmla="*/ 124 h 130"/>
                <a:gd name="T62" fmla="*/ 4 w 174"/>
                <a:gd name="T63" fmla="*/ 130 h 130"/>
                <a:gd name="T64" fmla="*/ 170 w 174"/>
                <a:gd name="T65" fmla="*/ 130 h 130"/>
                <a:gd name="T66" fmla="*/ 174 w 174"/>
                <a:gd name="T67" fmla="*/ 124 h 130"/>
                <a:gd name="T68" fmla="*/ 173 w 174"/>
                <a:gd name="T69" fmla="*/ 12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38305" y="3166385"/>
            <a:ext cx="1430659" cy="1593132"/>
            <a:chOff x="6438305" y="3166385"/>
            <a:chExt cx="1430659" cy="1593132"/>
          </a:xfrm>
        </p:grpSpPr>
        <p:sp>
          <p:nvSpPr>
            <p:cNvPr id="15" name="任意多边形 14"/>
            <p:cNvSpPr/>
            <p:nvPr/>
          </p:nvSpPr>
          <p:spPr>
            <a:xfrm rot="5400000">
              <a:off x="6357069" y="3247621"/>
              <a:ext cx="1593132" cy="1430659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817"/>
            <p:cNvSpPr>
              <a:spLocks noEditPoints="1"/>
            </p:cNvSpPr>
            <p:nvPr/>
          </p:nvSpPr>
          <p:spPr bwMode="auto">
            <a:xfrm>
              <a:off x="6728188" y="3538535"/>
              <a:ext cx="850894" cy="848830"/>
            </a:xfrm>
            <a:custGeom>
              <a:avLst/>
              <a:gdLst>
                <a:gd name="T0" fmla="*/ 85 w 174"/>
                <a:gd name="T1" fmla="*/ 72 h 174"/>
                <a:gd name="T2" fmla="*/ 119 w 174"/>
                <a:gd name="T3" fmla="*/ 109 h 174"/>
                <a:gd name="T4" fmla="*/ 87 w 174"/>
                <a:gd name="T5" fmla="*/ 0 h 174"/>
                <a:gd name="T6" fmla="*/ 87 w 174"/>
                <a:gd name="T7" fmla="*/ 0 h 174"/>
                <a:gd name="T8" fmla="*/ 129 w 174"/>
                <a:gd name="T9" fmla="*/ 38 h 174"/>
                <a:gd name="T10" fmla="*/ 111 w 174"/>
                <a:gd name="T11" fmla="*/ 36 h 174"/>
                <a:gd name="T12" fmla="*/ 113 w 174"/>
                <a:gd name="T13" fmla="*/ 28 h 174"/>
                <a:gd name="T14" fmla="*/ 103 w 174"/>
                <a:gd name="T15" fmla="*/ 27 h 174"/>
                <a:gd name="T16" fmla="*/ 100 w 174"/>
                <a:gd name="T17" fmla="*/ 30 h 174"/>
                <a:gd name="T18" fmla="*/ 93 w 174"/>
                <a:gd name="T19" fmla="*/ 27 h 174"/>
                <a:gd name="T20" fmla="*/ 82 w 174"/>
                <a:gd name="T21" fmla="*/ 25 h 174"/>
                <a:gd name="T22" fmla="*/ 79 w 174"/>
                <a:gd name="T23" fmla="*/ 25 h 174"/>
                <a:gd name="T24" fmla="*/ 78 w 174"/>
                <a:gd name="T25" fmla="*/ 41 h 174"/>
                <a:gd name="T26" fmla="*/ 87 w 174"/>
                <a:gd name="T27" fmla="*/ 44 h 174"/>
                <a:gd name="T28" fmla="*/ 96 w 174"/>
                <a:gd name="T29" fmla="*/ 32 h 174"/>
                <a:gd name="T30" fmla="*/ 107 w 174"/>
                <a:gd name="T31" fmla="*/ 38 h 174"/>
                <a:gd name="T32" fmla="*/ 98 w 174"/>
                <a:gd name="T33" fmla="*/ 52 h 174"/>
                <a:gd name="T34" fmla="*/ 108 w 174"/>
                <a:gd name="T35" fmla="*/ 54 h 174"/>
                <a:gd name="T36" fmla="*/ 117 w 174"/>
                <a:gd name="T37" fmla="*/ 53 h 174"/>
                <a:gd name="T38" fmla="*/ 104 w 174"/>
                <a:gd name="T39" fmla="*/ 55 h 174"/>
                <a:gd name="T40" fmla="*/ 93 w 174"/>
                <a:gd name="T41" fmla="*/ 64 h 174"/>
                <a:gd name="T42" fmla="*/ 88 w 174"/>
                <a:gd name="T43" fmla="*/ 70 h 174"/>
                <a:gd name="T44" fmla="*/ 72 w 174"/>
                <a:gd name="T45" fmla="*/ 75 h 174"/>
                <a:gd name="T46" fmla="*/ 77 w 174"/>
                <a:gd name="T47" fmla="*/ 89 h 174"/>
                <a:gd name="T48" fmla="*/ 84 w 174"/>
                <a:gd name="T49" fmla="*/ 97 h 174"/>
                <a:gd name="T50" fmla="*/ 100 w 174"/>
                <a:gd name="T51" fmla="*/ 95 h 174"/>
                <a:gd name="T52" fmla="*/ 116 w 174"/>
                <a:gd name="T53" fmla="*/ 102 h 174"/>
                <a:gd name="T54" fmla="*/ 121 w 174"/>
                <a:gd name="T55" fmla="*/ 109 h 174"/>
                <a:gd name="T56" fmla="*/ 137 w 174"/>
                <a:gd name="T57" fmla="*/ 114 h 174"/>
                <a:gd name="T58" fmla="*/ 130 w 174"/>
                <a:gd name="T59" fmla="*/ 132 h 174"/>
                <a:gd name="T60" fmla="*/ 122 w 174"/>
                <a:gd name="T61" fmla="*/ 139 h 174"/>
                <a:gd name="T62" fmla="*/ 113 w 174"/>
                <a:gd name="T63" fmla="*/ 148 h 174"/>
                <a:gd name="T64" fmla="*/ 101 w 174"/>
                <a:gd name="T65" fmla="*/ 161 h 174"/>
                <a:gd name="T66" fmla="*/ 94 w 174"/>
                <a:gd name="T67" fmla="*/ 159 h 174"/>
                <a:gd name="T68" fmla="*/ 97 w 174"/>
                <a:gd name="T69" fmla="*/ 136 h 174"/>
                <a:gd name="T70" fmla="*/ 86 w 174"/>
                <a:gd name="T71" fmla="*/ 114 h 174"/>
                <a:gd name="T72" fmla="*/ 88 w 174"/>
                <a:gd name="T73" fmla="*/ 99 h 174"/>
                <a:gd name="T74" fmla="*/ 75 w 174"/>
                <a:gd name="T75" fmla="*/ 93 h 174"/>
                <a:gd name="T76" fmla="*/ 56 w 174"/>
                <a:gd name="T77" fmla="*/ 82 h 174"/>
                <a:gd name="T78" fmla="*/ 52 w 174"/>
                <a:gd name="T79" fmla="*/ 79 h 174"/>
                <a:gd name="T80" fmla="*/ 40 w 174"/>
                <a:gd name="T81" fmla="*/ 67 h 174"/>
                <a:gd name="T82" fmla="*/ 34 w 174"/>
                <a:gd name="T83" fmla="*/ 46 h 174"/>
                <a:gd name="T84" fmla="*/ 59 w 174"/>
                <a:gd name="T85" fmla="*/ 17 h 174"/>
                <a:gd name="T86" fmla="*/ 55 w 174"/>
                <a:gd name="T87" fmla="*/ 22 h 174"/>
                <a:gd name="T88" fmla="*/ 65 w 174"/>
                <a:gd name="T89" fmla="*/ 21 h 174"/>
                <a:gd name="T90" fmla="*/ 73 w 174"/>
                <a:gd name="T91" fmla="*/ 19 h 174"/>
                <a:gd name="T92" fmla="*/ 76 w 174"/>
                <a:gd name="T93" fmla="*/ 14 h 174"/>
                <a:gd name="T94" fmla="*/ 71 w 174"/>
                <a:gd name="T95" fmla="*/ 11 h 174"/>
                <a:gd name="T96" fmla="*/ 96 w 174"/>
                <a:gd name="T97" fmla="*/ 12 h 174"/>
                <a:gd name="T98" fmla="*/ 102 w 174"/>
                <a:gd name="T99" fmla="*/ 11 h 174"/>
                <a:gd name="T100" fmla="*/ 158 w 174"/>
                <a:gd name="T101" fmla="*/ 64 h 174"/>
                <a:gd name="T102" fmla="*/ 163 w 174"/>
                <a:gd name="T103" fmla="*/ 72 h 174"/>
                <a:gd name="T104" fmla="*/ 157 w 174"/>
                <a:gd name="T105" fmla="*/ 69 h 174"/>
                <a:gd name="T106" fmla="*/ 154 w 174"/>
                <a:gd name="T107" fmla="*/ 100 h 174"/>
                <a:gd name="T108" fmla="*/ 156 w 174"/>
                <a:gd name="T109" fmla="*/ 84 h 174"/>
                <a:gd name="T110" fmla="*/ 164 w 174"/>
                <a:gd name="T111" fmla="*/ 8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4" h="174">
                  <a:moveTo>
                    <a:pt x="85" y="72"/>
                  </a:move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5" y="72"/>
                    <a:pt x="85" y="72"/>
                    <a:pt x="85" y="72"/>
                  </a:cubicBezTo>
                  <a:close/>
                  <a:moveTo>
                    <a:pt x="119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19" y="109"/>
                  </a:cubicBezTo>
                  <a:close/>
                  <a:moveTo>
                    <a:pt x="120" y="109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119" y="109"/>
                    <a:pt x="119" y="109"/>
                    <a:pt x="120" y="109"/>
                  </a:cubicBezTo>
                  <a:close/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4" y="135"/>
                    <a:pt x="174" y="87"/>
                  </a:cubicBezTo>
                  <a:cubicBezTo>
                    <a:pt x="174" y="39"/>
                    <a:pt x="135" y="0"/>
                    <a:pt x="87" y="0"/>
                  </a:cubicBezTo>
                  <a:close/>
                  <a:moveTo>
                    <a:pt x="143" y="34"/>
                  </a:moveTo>
                  <a:cubicBezTo>
                    <a:pt x="140" y="34"/>
                    <a:pt x="138" y="34"/>
                    <a:pt x="135" y="36"/>
                  </a:cubicBezTo>
                  <a:cubicBezTo>
                    <a:pt x="134" y="36"/>
                    <a:pt x="134" y="37"/>
                    <a:pt x="132" y="37"/>
                  </a:cubicBezTo>
                  <a:cubicBezTo>
                    <a:pt x="131" y="38"/>
                    <a:pt x="130" y="37"/>
                    <a:pt x="129" y="38"/>
                  </a:cubicBezTo>
                  <a:cubicBezTo>
                    <a:pt x="125" y="39"/>
                    <a:pt x="126" y="48"/>
                    <a:pt x="120" y="46"/>
                  </a:cubicBezTo>
                  <a:cubicBezTo>
                    <a:pt x="118" y="46"/>
                    <a:pt x="116" y="43"/>
                    <a:pt x="115" y="41"/>
                  </a:cubicBezTo>
                  <a:cubicBezTo>
                    <a:pt x="114" y="39"/>
                    <a:pt x="112" y="38"/>
                    <a:pt x="113" y="36"/>
                  </a:cubicBezTo>
                  <a:cubicBezTo>
                    <a:pt x="113" y="36"/>
                    <a:pt x="112" y="36"/>
                    <a:pt x="111" y="36"/>
                  </a:cubicBezTo>
                  <a:cubicBezTo>
                    <a:pt x="112" y="34"/>
                    <a:pt x="115" y="34"/>
                    <a:pt x="116" y="33"/>
                  </a:cubicBezTo>
                  <a:cubicBezTo>
                    <a:pt x="117" y="31"/>
                    <a:pt x="112" y="31"/>
                    <a:pt x="111" y="30"/>
                  </a:cubicBezTo>
                  <a:cubicBezTo>
                    <a:pt x="113" y="29"/>
                    <a:pt x="113" y="31"/>
                    <a:pt x="115" y="31"/>
                  </a:cubicBezTo>
                  <a:cubicBezTo>
                    <a:pt x="116" y="30"/>
                    <a:pt x="114" y="28"/>
                    <a:pt x="113" y="28"/>
                  </a:cubicBezTo>
                  <a:cubicBezTo>
                    <a:pt x="113" y="28"/>
                    <a:pt x="108" y="30"/>
                    <a:pt x="111" y="27"/>
                  </a:cubicBezTo>
                  <a:cubicBezTo>
                    <a:pt x="107" y="25"/>
                    <a:pt x="104" y="22"/>
                    <a:pt x="100" y="20"/>
                  </a:cubicBezTo>
                  <a:cubicBezTo>
                    <a:pt x="100" y="23"/>
                    <a:pt x="105" y="24"/>
                    <a:pt x="107" y="25"/>
                  </a:cubicBezTo>
                  <a:cubicBezTo>
                    <a:pt x="106" y="26"/>
                    <a:pt x="105" y="28"/>
                    <a:pt x="103" y="27"/>
                  </a:cubicBezTo>
                  <a:cubicBezTo>
                    <a:pt x="102" y="27"/>
                    <a:pt x="103" y="25"/>
                    <a:pt x="101" y="25"/>
                  </a:cubicBezTo>
                  <a:cubicBezTo>
                    <a:pt x="100" y="28"/>
                    <a:pt x="104" y="27"/>
                    <a:pt x="104" y="29"/>
                  </a:cubicBezTo>
                  <a:cubicBezTo>
                    <a:pt x="104" y="31"/>
                    <a:pt x="103" y="30"/>
                    <a:pt x="102" y="30"/>
                  </a:cubicBezTo>
                  <a:cubicBezTo>
                    <a:pt x="102" y="30"/>
                    <a:pt x="100" y="29"/>
                    <a:pt x="100" y="30"/>
                  </a:cubicBezTo>
                  <a:cubicBezTo>
                    <a:pt x="100" y="31"/>
                    <a:pt x="102" y="30"/>
                    <a:pt x="103" y="32"/>
                  </a:cubicBezTo>
                  <a:cubicBezTo>
                    <a:pt x="100" y="32"/>
                    <a:pt x="99" y="31"/>
                    <a:pt x="96" y="29"/>
                  </a:cubicBezTo>
                  <a:cubicBezTo>
                    <a:pt x="94" y="28"/>
                    <a:pt x="93" y="28"/>
                    <a:pt x="90" y="28"/>
                  </a:cubicBezTo>
                  <a:cubicBezTo>
                    <a:pt x="90" y="28"/>
                    <a:pt x="92" y="27"/>
                    <a:pt x="93" y="27"/>
                  </a:cubicBezTo>
                  <a:cubicBezTo>
                    <a:pt x="93" y="26"/>
                    <a:pt x="95" y="25"/>
                    <a:pt x="95" y="24"/>
                  </a:cubicBezTo>
                  <a:cubicBezTo>
                    <a:pt x="95" y="23"/>
                    <a:pt x="95" y="23"/>
                    <a:pt x="93" y="22"/>
                  </a:cubicBezTo>
                  <a:cubicBezTo>
                    <a:pt x="92" y="21"/>
                    <a:pt x="90" y="19"/>
                    <a:pt x="89" y="19"/>
                  </a:cubicBezTo>
                  <a:cubicBezTo>
                    <a:pt x="83" y="18"/>
                    <a:pt x="87" y="24"/>
                    <a:pt x="82" y="25"/>
                  </a:cubicBezTo>
                  <a:cubicBezTo>
                    <a:pt x="82" y="25"/>
                    <a:pt x="83" y="25"/>
                    <a:pt x="83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1" y="25"/>
                    <a:pt x="79" y="25"/>
                    <a:pt x="79" y="25"/>
                  </a:cubicBezTo>
                  <a:cubicBezTo>
                    <a:pt x="78" y="26"/>
                    <a:pt x="78" y="27"/>
                    <a:pt x="78" y="28"/>
                  </a:cubicBezTo>
                  <a:cubicBezTo>
                    <a:pt x="77" y="29"/>
                    <a:pt x="75" y="29"/>
                    <a:pt x="74" y="30"/>
                  </a:cubicBezTo>
                  <a:cubicBezTo>
                    <a:pt x="73" y="31"/>
                    <a:pt x="71" y="32"/>
                    <a:pt x="70" y="34"/>
                  </a:cubicBezTo>
                  <a:cubicBezTo>
                    <a:pt x="68" y="38"/>
                    <a:pt x="75" y="39"/>
                    <a:pt x="78" y="41"/>
                  </a:cubicBezTo>
                  <a:cubicBezTo>
                    <a:pt x="80" y="41"/>
                    <a:pt x="84" y="42"/>
                    <a:pt x="84" y="43"/>
                  </a:cubicBezTo>
                  <a:cubicBezTo>
                    <a:pt x="85" y="44"/>
                    <a:pt x="83" y="46"/>
                    <a:pt x="85" y="47"/>
                  </a:cubicBezTo>
                  <a:cubicBezTo>
                    <a:pt x="86" y="47"/>
                    <a:pt x="87" y="47"/>
                    <a:pt x="88" y="46"/>
                  </a:cubicBezTo>
                  <a:cubicBezTo>
                    <a:pt x="89" y="45"/>
                    <a:pt x="88" y="45"/>
                    <a:pt x="87" y="44"/>
                  </a:cubicBezTo>
                  <a:cubicBezTo>
                    <a:pt x="87" y="42"/>
                    <a:pt x="88" y="43"/>
                    <a:pt x="89" y="42"/>
                  </a:cubicBezTo>
                  <a:cubicBezTo>
                    <a:pt x="91" y="40"/>
                    <a:pt x="90" y="40"/>
                    <a:pt x="90" y="37"/>
                  </a:cubicBezTo>
                  <a:cubicBezTo>
                    <a:pt x="89" y="36"/>
                    <a:pt x="88" y="33"/>
                    <a:pt x="89" y="32"/>
                  </a:cubicBezTo>
                  <a:cubicBezTo>
                    <a:pt x="91" y="30"/>
                    <a:pt x="94" y="32"/>
                    <a:pt x="96" y="32"/>
                  </a:cubicBezTo>
                  <a:cubicBezTo>
                    <a:pt x="97" y="33"/>
                    <a:pt x="98" y="35"/>
                    <a:pt x="99" y="36"/>
                  </a:cubicBezTo>
                  <a:cubicBezTo>
                    <a:pt x="99" y="36"/>
                    <a:pt x="100" y="37"/>
                    <a:pt x="101" y="37"/>
                  </a:cubicBezTo>
                  <a:cubicBezTo>
                    <a:pt x="103" y="37"/>
                    <a:pt x="102" y="36"/>
                    <a:pt x="103" y="35"/>
                  </a:cubicBezTo>
                  <a:cubicBezTo>
                    <a:pt x="105" y="33"/>
                    <a:pt x="106" y="36"/>
                    <a:pt x="107" y="38"/>
                  </a:cubicBezTo>
                  <a:cubicBezTo>
                    <a:pt x="108" y="40"/>
                    <a:pt x="108" y="41"/>
                    <a:pt x="110" y="42"/>
                  </a:cubicBezTo>
                  <a:cubicBezTo>
                    <a:pt x="111" y="42"/>
                    <a:pt x="114" y="45"/>
                    <a:pt x="113" y="46"/>
                  </a:cubicBezTo>
                  <a:cubicBezTo>
                    <a:pt x="113" y="47"/>
                    <a:pt x="110" y="48"/>
                    <a:pt x="109" y="49"/>
                  </a:cubicBezTo>
                  <a:cubicBezTo>
                    <a:pt x="105" y="50"/>
                    <a:pt x="99" y="47"/>
                    <a:pt x="98" y="52"/>
                  </a:cubicBezTo>
                  <a:cubicBezTo>
                    <a:pt x="99" y="52"/>
                    <a:pt x="103" y="49"/>
                    <a:pt x="104" y="50"/>
                  </a:cubicBezTo>
                  <a:cubicBezTo>
                    <a:pt x="105" y="51"/>
                    <a:pt x="104" y="52"/>
                    <a:pt x="104" y="53"/>
                  </a:cubicBezTo>
                  <a:cubicBezTo>
                    <a:pt x="105" y="55"/>
                    <a:pt x="106" y="54"/>
                    <a:pt x="108" y="53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10" y="53"/>
                    <a:pt x="110" y="53"/>
                    <a:pt x="111" y="51"/>
                  </a:cubicBezTo>
                  <a:cubicBezTo>
                    <a:pt x="111" y="50"/>
                    <a:pt x="112" y="49"/>
                    <a:pt x="112" y="48"/>
                  </a:cubicBezTo>
                  <a:cubicBezTo>
                    <a:pt x="114" y="47"/>
                    <a:pt x="114" y="48"/>
                    <a:pt x="115" y="49"/>
                  </a:cubicBezTo>
                  <a:cubicBezTo>
                    <a:pt x="115" y="49"/>
                    <a:pt x="118" y="53"/>
                    <a:pt x="117" y="53"/>
                  </a:cubicBezTo>
                  <a:cubicBezTo>
                    <a:pt x="114" y="52"/>
                    <a:pt x="111" y="52"/>
                    <a:pt x="109" y="54"/>
                  </a:cubicBezTo>
                  <a:cubicBezTo>
                    <a:pt x="107" y="55"/>
                    <a:pt x="106" y="56"/>
                    <a:pt x="104" y="57"/>
                  </a:cubicBezTo>
                  <a:cubicBezTo>
                    <a:pt x="104" y="57"/>
                    <a:pt x="101" y="57"/>
                    <a:pt x="101" y="57"/>
                  </a:cubicBezTo>
                  <a:cubicBezTo>
                    <a:pt x="102" y="56"/>
                    <a:pt x="104" y="55"/>
                    <a:pt x="104" y="55"/>
                  </a:cubicBezTo>
                  <a:cubicBezTo>
                    <a:pt x="102" y="54"/>
                    <a:pt x="101" y="55"/>
                    <a:pt x="99" y="57"/>
                  </a:cubicBezTo>
                  <a:cubicBezTo>
                    <a:pt x="98" y="57"/>
                    <a:pt x="97" y="59"/>
                    <a:pt x="96" y="60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93" y="62"/>
                    <a:pt x="93" y="63"/>
                    <a:pt x="93" y="64"/>
                  </a:cubicBezTo>
                  <a:cubicBezTo>
                    <a:pt x="92" y="64"/>
                    <a:pt x="91" y="64"/>
                    <a:pt x="91" y="64"/>
                  </a:cubicBezTo>
                  <a:cubicBezTo>
                    <a:pt x="90" y="65"/>
                    <a:pt x="91" y="66"/>
                    <a:pt x="91" y="67"/>
                  </a:cubicBezTo>
                  <a:cubicBezTo>
                    <a:pt x="91" y="68"/>
                    <a:pt x="88" y="69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7" y="70"/>
                    <a:pt x="86" y="71"/>
                    <a:pt x="85" y="72"/>
                  </a:cubicBezTo>
                  <a:cubicBezTo>
                    <a:pt x="86" y="74"/>
                    <a:pt x="87" y="77"/>
                    <a:pt x="86" y="78"/>
                  </a:cubicBezTo>
                  <a:cubicBezTo>
                    <a:pt x="85" y="81"/>
                    <a:pt x="84" y="76"/>
                    <a:pt x="83" y="75"/>
                  </a:cubicBezTo>
                  <a:cubicBezTo>
                    <a:pt x="81" y="72"/>
                    <a:pt x="76" y="74"/>
                    <a:pt x="72" y="75"/>
                  </a:cubicBezTo>
                  <a:cubicBezTo>
                    <a:pt x="68" y="75"/>
                    <a:pt x="64" y="80"/>
                    <a:pt x="67" y="85"/>
                  </a:cubicBezTo>
                  <a:cubicBezTo>
                    <a:pt x="68" y="87"/>
                    <a:pt x="70" y="88"/>
                    <a:pt x="72" y="87"/>
                  </a:cubicBezTo>
                  <a:cubicBezTo>
                    <a:pt x="75" y="87"/>
                    <a:pt x="75" y="84"/>
                    <a:pt x="77" y="84"/>
                  </a:cubicBezTo>
                  <a:cubicBezTo>
                    <a:pt x="81" y="84"/>
                    <a:pt x="77" y="87"/>
                    <a:pt x="77" y="89"/>
                  </a:cubicBezTo>
                  <a:cubicBezTo>
                    <a:pt x="77" y="90"/>
                    <a:pt x="77" y="90"/>
                    <a:pt x="79" y="90"/>
                  </a:cubicBezTo>
                  <a:cubicBezTo>
                    <a:pt x="80" y="91"/>
                    <a:pt x="81" y="90"/>
                    <a:pt x="82" y="91"/>
                  </a:cubicBezTo>
                  <a:cubicBezTo>
                    <a:pt x="82" y="91"/>
                    <a:pt x="82" y="93"/>
                    <a:pt x="83" y="92"/>
                  </a:cubicBezTo>
                  <a:cubicBezTo>
                    <a:pt x="82" y="93"/>
                    <a:pt x="82" y="96"/>
                    <a:pt x="84" y="97"/>
                  </a:cubicBezTo>
                  <a:cubicBezTo>
                    <a:pt x="85" y="98"/>
                    <a:pt x="87" y="97"/>
                    <a:pt x="89" y="98"/>
                  </a:cubicBezTo>
                  <a:cubicBezTo>
                    <a:pt x="92" y="99"/>
                    <a:pt x="90" y="98"/>
                    <a:pt x="93" y="96"/>
                  </a:cubicBezTo>
                  <a:cubicBezTo>
                    <a:pt x="95" y="95"/>
                    <a:pt x="95" y="96"/>
                    <a:pt x="97" y="96"/>
                  </a:cubicBezTo>
                  <a:cubicBezTo>
                    <a:pt x="98" y="96"/>
                    <a:pt x="98" y="95"/>
                    <a:pt x="100" y="95"/>
                  </a:cubicBezTo>
                  <a:cubicBezTo>
                    <a:pt x="101" y="95"/>
                    <a:pt x="101" y="96"/>
                    <a:pt x="103" y="97"/>
                  </a:cubicBezTo>
                  <a:cubicBezTo>
                    <a:pt x="103" y="97"/>
                    <a:pt x="104" y="96"/>
                    <a:pt x="105" y="96"/>
                  </a:cubicBezTo>
                  <a:cubicBezTo>
                    <a:pt x="107" y="97"/>
                    <a:pt x="109" y="98"/>
                    <a:pt x="111" y="100"/>
                  </a:cubicBezTo>
                  <a:cubicBezTo>
                    <a:pt x="113" y="101"/>
                    <a:pt x="114" y="101"/>
                    <a:pt x="116" y="102"/>
                  </a:cubicBezTo>
                  <a:cubicBezTo>
                    <a:pt x="118" y="102"/>
                    <a:pt x="120" y="104"/>
                    <a:pt x="120" y="106"/>
                  </a:cubicBezTo>
                  <a:cubicBezTo>
                    <a:pt x="120" y="106"/>
                    <a:pt x="119" y="108"/>
                    <a:pt x="119" y="109"/>
                  </a:cubicBezTo>
                  <a:cubicBezTo>
                    <a:pt x="119" y="109"/>
                    <a:pt x="122" y="108"/>
                    <a:pt x="123" y="108"/>
                  </a:cubicBezTo>
                  <a:cubicBezTo>
                    <a:pt x="122" y="109"/>
                    <a:pt x="121" y="110"/>
                    <a:pt x="121" y="109"/>
                  </a:cubicBezTo>
                  <a:cubicBezTo>
                    <a:pt x="121" y="110"/>
                    <a:pt x="122" y="110"/>
                    <a:pt x="122" y="111"/>
                  </a:cubicBezTo>
                  <a:cubicBezTo>
                    <a:pt x="123" y="108"/>
                    <a:pt x="125" y="109"/>
                    <a:pt x="126" y="110"/>
                  </a:cubicBezTo>
                  <a:cubicBezTo>
                    <a:pt x="128" y="111"/>
                    <a:pt x="130" y="111"/>
                    <a:pt x="132" y="111"/>
                  </a:cubicBezTo>
                  <a:cubicBezTo>
                    <a:pt x="133" y="112"/>
                    <a:pt x="136" y="113"/>
                    <a:pt x="137" y="114"/>
                  </a:cubicBezTo>
                  <a:cubicBezTo>
                    <a:pt x="138" y="115"/>
                    <a:pt x="138" y="117"/>
                    <a:pt x="137" y="119"/>
                  </a:cubicBezTo>
                  <a:cubicBezTo>
                    <a:pt x="135" y="121"/>
                    <a:pt x="134" y="121"/>
                    <a:pt x="133" y="123"/>
                  </a:cubicBezTo>
                  <a:cubicBezTo>
                    <a:pt x="132" y="125"/>
                    <a:pt x="133" y="127"/>
                    <a:pt x="132" y="129"/>
                  </a:cubicBezTo>
                  <a:cubicBezTo>
                    <a:pt x="132" y="131"/>
                    <a:pt x="131" y="130"/>
                    <a:pt x="130" y="132"/>
                  </a:cubicBezTo>
                  <a:cubicBezTo>
                    <a:pt x="128" y="133"/>
                    <a:pt x="130" y="133"/>
                    <a:pt x="128" y="134"/>
                  </a:cubicBezTo>
                  <a:cubicBezTo>
                    <a:pt x="126" y="135"/>
                    <a:pt x="124" y="134"/>
                    <a:pt x="123" y="137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3" y="137"/>
                    <a:pt x="122" y="138"/>
                    <a:pt x="122" y="139"/>
                  </a:cubicBezTo>
                  <a:cubicBezTo>
                    <a:pt x="121" y="140"/>
                    <a:pt x="121" y="141"/>
                    <a:pt x="120" y="142"/>
                  </a:cubicBezTo>
                  <a:cubicBezTo>
                    <a:pt x="119" y="143"/>
                    <a:pt x="115" y="148"/>
                    <a:pt x="115" y="147"/>
                  </a:cubicBezTo>
                  <a:cubicBezTo>
                    <a:pt x="115" y="147"/>
                    <a:pt x="112" y="148"/>
                    <a:pt x="112" y="147"/>
                  </a:cubicBezTo>
                  <a:cubicBezTo>
                    <a:pt x="112" y="148"/>
                    <a:pt x="112" y="148"/>
                    <a:pt x="113" y="148"/>
                  </a:cubicBezTo>
                  <a:cubicBezTo>
                    <a:pt x="112" y="152"/>
                    <a:pt x="110" y="153"/>
                    <a:pt x="106" y="153"/>
                  </a:cubicBezTo>
                  <a:cubicBezTo>
                    <a:pt x="107" y="155"/>
                    <a:pt x="105" y="154"/>
                    <a:pt x="104" y="155"/>
                  </a:cubicBezTo>
                  <a:cubicBezTo>
                    <a:pt x="103" y="156"/>
                    <a:pt x="103" y="158"/>
                    <a:pt x="103" y="158"/>
                  </a:cubicBezTo>
                  <a:cubicBezTo>
                    <a:pt x="103" y="159"/>
                    <a:pt x="101" y="161"/>
                    <a:pt x="101" y="161"/>
                  </a:cubicBezTo>
                  <a:cubicBezTo>
                    <a:pt x="101" y="162"/>
                    <a:pt x="102" y="162"/>
                    <a:pt x="102" y="163"/>
                  </a:cubicBezTo>
                  <a:cubicBezTo>
                    <a:pt x="99" y="163"/>
                    <a:pt x="96" y="164"/>
                    <a:pt x="93" y="164"/>
                  </a:cubicBezTo>
                  <a:cubicBezTo>
                    <a:pt x="94" y="163"/>
                    <a:pt x="94" y="163"/>
                    <a:pt x="92" y="163"/>
                  </a:cubicBezTo>
                  <a:cubicBezTo>
                    <a:pt x="93" y="161"/>
                    <a:pt x="94" y="161"/>
                    <a:pt x="94" y="159"/>
                  </a:cubicBezTo>
                  <a:cubicBezTo>
                    <a:pt x="94" y="159"/>
                    <a:pt x="94" y="159"/>
                    <a:pt x="94" y="158"/>
                  </a:cubicBezTo>
                  <a:cubicBezTo>
                    <a:pt x="95" y="156"/>
                    <a:pt x="95" y="157"/>
                    <a:pt x="94" y="155"/>
                  </a:cubicBezTo>
                  <a:cubicBezTo>
                    <a:pt x="94" y="152"/>
                    <a:pt x="95" y="151"/>
                    <a:pt x="96" y="147"/>
                  </a:cubicBezTo>
                  <a:cubicBezTo>
                    <a:pt x="97" y="144"/>
                    <a:pt x="97" y="139"/>
                    <a:pt x="97" y="136"/>
                  </a:cubicBezTo>
                  <a:cubicBezTo>
                    <a:pt x="98" y="134"/>
                    <a:pt x="98" y="130"/>
                    <a:pt x="98" y="129"/>
                  </a:cubicBezTo>
                  <a:cubicBezTo>
                    <a:pt x="97" y="127"/>
                    <a:pt x="94" y="125"/>
                    <a:pt x="92" y="124"/>
                  </a:cubicBezTo>
                  <a:cubicBezTo>
                    <a:pt x="90" y="122"/>
                    <a:pt x="89" y="120"/>
                    <a:pt x="88" y="118"/>
                  </a:cubicBezTo>
                  <a:cubicBezTo>
                    <a:pt x="87" y="117"/>
                    <a:pt x="86" y="116"/>
                    <a:pt x="86" y="114"/>
                  </a:cubicBezTo>
                  <a:cubicBezTo>
                    <a:pt x="85" y="112"/>
                    <a:pt x="86" y="113"/>
                    <a:pt x="86" y="112"/>
                  </a:cubicBezTo>
                  <a:cubicBezTo>
                    <a:pt x="86" y="110"/>
                    <a:pt x="86" y="109"/>
                    <a:pt x="86" y="107"/>
                  </a:cubicBezTo>
                  <a:cubicBezTo>
                    <a:pt x="87" y="106"/>
                    <a:pt x="89" y="105"/>
                    <a:pt x="89" y="103"/>
                  </a:cubicBezTo>
                  <a:cubicBezTo>
                    <a:pt x="90" y="101"/>
                    <a:pt x="89" y="99"/>
                    <a:pt x="88" y="99"/>
                  </a:cubicBezTo>
                  <a:cubicBezTo>
                    <a:pt x="87" y="99"/>
                    <a:pt x="86" y="99"/>
                    <a:pt x="85" y="99"/>
                  </a:cubicBezTo>
                  <a:cubicBezTo>
                    <a:pt x="84" y="99"/>
                    <a:pt x="82" y="98"/>
                    <a:pt x="81" y="97"/>
                  </a:cubicBezTo>
                  <a:cubicBezTo>
                    <a:pt x="80" y="96"/>
                    <a:pt x="79" y="94"/>
                    <a:pt x="78" y="93"/>
                  </a:cubicBezTo>
                  <a:cubicBezTo>
                    <a:pt x="77" y="93"/>
                    <a:pt x="76" y="93"/>
                    <a:pt x="75" y="93"/>
                  </a:cubicBezTo>
                  <a:cubicBezTo>
                    <a:pt x="73" y="92"/>
                    <a:pt x="72" y="91"/>
                    <a:pt x="71" y="90"/>
                  </a:cubicBezTo>
                  <a:cubicBezTo>
                    <a:pt x="70" y="89"/>
                    <a:pt x="69" y="90"/>
                    <a:pt x="67" y="90"/>
                  </a:cubicBezTo>
                  <a:cubicBezTo>
                    <a:pt x="65" y="90"/>
                    <a:pt x="63" y="88"/>
                    <a:pt x="62" y="88"/>
                  </a:cubicBezTo>
                  <a:cubicBezTo>
                    <a:pt x="59" y="87"/>
                    <a:pt x="57" y="85"/>
                    <a:pt x="56" y="82"/>
                  </a:cubicBezTo>
                  <a:cubicBezTo>
                    <a:pt x="55" y="80"/>
                    <a:pt x="54" y="79"/>
                    <a:pt x="52" y="77"/>
                  </a:cubicBezTo>
                  <a:cubicBezTo>
                    <a:pt x="51" y="75"/>
                    <a:pt x="50" y="73"/>
                    <a:pt x="47" y="72"/>
                  </a:cubicBezTo>
                  <a:cubicBezTo>
                    <a:pt x="47" y="72"/>
                    <a:pt x="48" y="74"/>
                    <a:pt x="48" y="75"/>
                  </a:cubicBezTo>
                  <a:cubicBezTo>
                    <a:pt x="49" y="76"/>
                    <a:pt x="50" y="78"/>
                    <a:pt x="52" y="79"/>
                  </a:cubicBezTo>
                  <a:cubicBezTo>
                    <a:pt x="53" y="82"/>
                    <a:pt x="52" y="82"/>
                    <a:pt x="51" y="80"/>
                  </a:cubicBezTo>
                  <a:cubicBezTo>
                    <a:pt x="49" y="77"/>
                    <a:pt x="47" y="75"/>
                    <a:pt x="45" y="72"/>
                  </a:cubicBezTo>
                  <a:cubicBezTo>
                    <a:pt x="44" y="71"/>
                    <a:pt x="45" y="70"/>
                    <a:pt x="44" y="69"/>
                  </a:cubicBezTo>
                  <a:cubicBezTo>
                    <a:pt x="43" y="68"/>
                    <a:pt x="41" y="68"/>
                    <a:pt x="40" y="67"/>
                  </a:cubicBezTo>
                  <a:cubicBezTo>
                    <a:pt x="37" y="64"/>
                    <a:pt x="36" y="59"/>
                    <a:pt x="36" y="55"/>
                  </a:cubicBezTo>
                  <a:cubicBezTo>
                    <a:pt x="36" y="53"/>
                    <a:pt x="37" y="52"/>
                    <a:pt x="37" y="51"/>
                  </a:cubicBezTo>
                  <a:cubicBezTo>
                    <a:pt x="37" y="49"/>
                    <a:pt x="36" y="48"/>
                    <a:pt x="35" y="48"/>
                  </a:cubicBezTo>
                  <a:cubicBezTo>
                    <a:pt x="35" y="47"/>
                    <a:pt x="34" y="46"/>
                    <a:pt x="34" y="46"/>
                  </a:cubicBezTo>
                  <a:cubicBezTo>
                    <a:pt x="33" y="45"/>
                    <a:pt x="32" y="43"/>
                    <a:pt x="31" y="42"/>
                  </a:cubicBezTo>
                  <a:cubicBezTo>
                    <a:pt x="30" y="41"/>
                    <a:pt x="28" y="40"/>
                    <a:pt x="27" y="39"/>
                  </a:cubicBezTo>
                  <a:cubicBezTo>
                    <a:pt x="35" y="29"/>
                    <a:pt x="46" y="20"/>
                    <a:pt x="58" y="15"/>
                  </a:cubicBezTo>
                  <a:cubicBezTo>
                    <a:pt x="58" y="16"/>
                    <a:pt x="58" y="17"/>
                    <a:pt x="59" y="17"/>
                  </a:cubicBezTo>
                  <a:cubicBezTo>
                    <a:pt x="60" y="19"/>
                    <a:pt x="61" y="19"/>
                    <a:pt x="63" y="19"/>
                  </a:cubicBezTo>
                  <a:cubicBezTo>
                    <a:pt x="62" y="21"/>
                    <a:pt x="60" y="21"/>
                    <a:pt x="58" y="21"/>
                  </a:cubicBezTo>
                  <a:cubicBezTo>
                    <a:pt x="56" y="21"/>
                    <a:pt x="53" y="20"/>
                    <a:pt x="52" y="22"/>
                  </a:cubicBezTo>
                  <a:cubicBezTo>
                    <a:pt x="53" y="23"/>
                    <a:pt x="55" y="25"/>
                    <a:pt x="55" y="22"/>
                  </a:cubicBezTo>
                  <a:cubicBezTo>
                    <a:pt x="57" y="22"/>
                    <a:pt x="59" y="22"/>
                    <a:pt x="61" y="23"/>
                  </a:cubicBezTo>
                  <a:cubicBezTo>
                    <a:pt x="62" y="23"/>
                    <a:pt x="65" y="24"/>
                    <a:pt x="65" y="23"/>
                  </a:cubicBezTo>
                  <a:cubicBezTo>
                    <a:pt x="66" y="23"/>
                    <a:pt x="66" y="21"/>
                    <a:pt x="66" y="21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6" y="19"/>
                    <a:pt x="67" y="20"/>
                    <a:pt x="69" y="21"/>
                  </a:cubicBezTo>
                  <a:cubicBezTo>
                    <a:pt x="67" y="22"/>
                    <a:pt x="68" y="25"/>
                    <a:pt x="70" y="23"/>
                  </a:cubicBezTo>
                  <a:cubicBezTo>
                    <a:pt x="72" y="21"/>
                    <a:pt x="70" y="20"/>
                    <a:pt x="68" y="19"/>
                  </a:cubicBezTo>
                  <a:cubicBezTo>
                    <a:pt x="70" y="16"/>
                    <a:pt x="71" y="16"/>
                    <a:pt x="73" y="19"/>
                  </a:cubicBezTo>
                  <a:cubicBezTo>
                    <a:pt x="73" y="17"/>
                    <a:pt x="74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5" y="17"/>
                    <a:pt x="74" y="17"/>
                    <a:pt x="74" y="17"/>
                  </a:cubicBezTo>
                  <a:cubicBezTo>
                    <a:pt x="75" y="15"/>
                    <a:pt x="74" y="14"/>
                    <a:pt x="76" y="14"/>
                  </a:cubicBezTo>
                  <a:cubicBezTo>
                    <a:pt x="78" y="13"/>
                    <a:pt x="83" y="13"/>
                    <a:pt x="83" y="12"/>
                  </a:cubicBezTo>
                  <a:cubicBezTo>
                    <a:pt x="80" y="13"/>
                    <a:pt x="76" y="13"/>
                    <a:pt x="73" y="14"/>
                  </a:cubicBezTo>
                  <a:cubicBezTo>
                    <a:pt x="72" y="15"/>
                    <a:pt x="70" y="17"/>
                    <a:pt x="69" y="16"/>
                  </a:cubicBezTo>
                  <a:cubicBezTo>
                    <a:pt x="68" y="14"/>
                    <a:pt x="70" y="12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6" y="10"/>
                    <a:pt x="81" y="10"/>
                    <a:pt x="87" y="10"/>
                  </a:cubicBezTo>
                  <a:cubicBezTo>
                    <a:pt x="91" y="10"/>
                    <a:pt x="94" y="10"/>
                    <a:pt x="98" y="10"/>
                  </a:cubicBezTo>
                  <a:cubicBezTo>
                    <a:pt x="96" y="11"/>
                    <a:pt x="97" y="11"/>
                    <a:pt x="96" y="12"/>
                  </a:cubicBezTo>
                  <a:cubicBezTo>
                    <a:pt x="95" y="13"/>
                    <a:pt x="92" y="14"/>
                    <a:pt x="90" y="15"/>
                  </a:cubicBezTo>
                  <a:cubicBezTo>
                    <a:pt x="92" y="15"/>
                    <a:pt x="98" y="17"/>
                    <a:pt x="100" y="14"/>
                  </a:cubicBezTo>
                  <a:cubicBezTo>
                    <a:pt x="99" y="14"/>
                    <a:pt x="98" y="14"/>
                    <a:pt x="97" y="14"/>
                  </a:cubicBezTo>
                  <a:cubicBezTo>
                    <a:pt x="99" y="13"/>
                    <a:pt x="100" y="12"/>
                    <a:pt x="102" y="11"/>
                  </a:cubicBezTo>
                  <a:cubicBezTo>
                    <a:pt x="118" y="14"/>
                    <a:pt x="132" y="22"/>
                    <a:pt x="143" y="34"/>
                  </a:cubicBezTo>
                  <a:cubicBezTo>
                    <a:pt x="143" y="34"/>
                    <a:pt x="143" y="34"/>
                    <a:pt x="143" y="34"/>
                  </a:cubicBezTo>
                  <a:close/>
                  <a:moveTo>
                    <a:pt x="157" y="64"/>
                  </a:moveTo>
                  <a:cubicBezTo>
                    <a:pt x="157" y="64"/>
                    <a:pt x="157" y="64"/>
                    <a:pt x="158" y="64"/>
                  </a:cubicBezTo>
                  <a:cubicBezTo>
                    <a:pt x="158" y="63"/>
                    <a:pt x="158" y="63"/>
                    <a:pt x="158" y="62"/>
                  </a:cubicBezTo>
                  <a:cubicBezTo>
                    <a:pt x="159" y="62"/>
                    <a:pt x="159" y="62"/>
                    <a:pt x="159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1" y="65"/>
                    <a:pt x="162" y="68"/>
                    <a:pt x="163" y="72"/>
                  </a:cubicBezTo>
                  <a:cubicBezTo>
                    <a:pt x="163" y="72"/>
                    <a:pt x="163" y="72"/>
                    <a:pt x="163" y="72"/>
                  </a:cubicBezTo>
                  <a:cubicBezTo>
                    <a:pt x="163" y="72"/>
                    <a:pt x="161" y="73"/>
                    <a:pt x="161" y="73"/>
                  </a:cubicBezTo>
                  <a:cubicBezTo>
                    <a:pt x="160" y="73"/>
                    <a:pt x="160" y="72"/>
                    <a:pt x="159" y="71"/>
                  </a:cubicBezTo>
                  <a:cubicBezTo>
                    <a:pt x="158" y="71"/>
                    <a:pt x="158" y="70"/>
                    <a:pt x="157" y="69"/>
                  </a:cubicBezTo>
                  <a:cubicBezTo>
                    <a:pt x="157" y="69"/>
                    <a:pt x="157" y="68"/>
                    <a:pt x="157" y="67"/>
                  </a:cubicBezTo>
                  <a:cubicBezTo>
                    <a:pt x="157" y="66"/>
                    <a:pt x="157" y="65"/>
                    <a:pt x="157" y="64"/>
                  </a:cubicBezTo>
                  <a:close/>
                  <a:moveTo>
                    <a:pt x="158" y="104"/>
                  </a:moveTo>
                  <a:cubicBezTo>
                    <a:pt x="156" y="103"/>
                    <a:pt x="155" y="101"/>
                    <a:pt x="154" y="100"/>
                  </a:cubicBezTo>
                  <a:cubicBezTo>
                    <a:pt x="152" y="98"/>
                    <a:pt x="153" y="96"/>
                    <a:pt x="153" y="94"/>
                  </a:cubicBezTo>
                  <a:cubicBezTo>
                    <a:pt x="153" y="92"/>
                    <a:pt x="152" y="90"/>
                    <a:pt x="153" y="88"/>
                  </a:cubicBezTo>
                  <a:cubicBezTo>
                    <a:pt x="154" y="88"/>
                    <a:pt x="154" y="87"/>
                    <a:pt x="155" y="87"/>
                  </a:cubicBezTo>
                  <a:cubicBezTo>
                    <a:pt x="155" y="86"/>
                    <a:pt x="155" y="85"/>
                    <a:pt x="156" y="84"/>
                  </a:cubicBezTo>
                  <a:cubicBezTo>
                    <a:pt x="157" y="82"/>
                    <a:pt x="158" y="82"/>
                    <a:pt x="159" y="81"/>
                  </a:cubicBezTo>
                  <a:cubicBezTo>
                    <a:pt x="160" y="80"/>
                    <a:pt x="160" y="80"/>
                    <a:pt x="161" y="78"/>
                  </a:cubicBezTo>
                  <a:cubicBezTo>
                    <a:pt x="161" y="78"/>
                    <a:pt x="162" y="76"/>
                    <a:pt x="163" y="75"/>
                  </a:cubicBezTo>
                  <a:cubicBezTo>
                    <a:pt x="164" y="79"/>
                    <a:pt x="164" y="83"/>
                    <a:pt x="164" y="87"/>
                  </a:cubicBezTo>
                  <a:cubicBezTo>
                    <a:pt x="164" y="94"/>
                    <a:pt x="163" y="101"/>
                    <a:pt x="162" y="107"/>
                  </a:cubicBezTo>
                  <a:cubicBezTo>
                    <a:pt x="160" y="107"/>
                    <a:pt x="159" y="105"/>
                    <a:pt x="158" y="104"/>
                  </a:cubicBez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99253" y="3693252"/>
            <a:ext cx="1211562" cy="1349153"/>
            <a:chOff x="3599253" y="3693252"/>
            <a:chExt cx="1211562" cy="1349153"/>
          </a:xfrm>
        </p:grpSpPr>
        <p:sp>
          <p:nvSpPr>
            <p:cNvPr id="11" name="任意多边形 10"/>
            <p:cNvSpPr/>
            <p:nvPr/>
          </p:nvSpPr>
          <p:spPr>
            <a:xfrm rot="5400000">
              <a:off x="3530457" y="3762048"/>
              <a:ext cx="1349153" cy="1211562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895"/>
            <p:cNvSpPr/>
            <p:nvPr/>
          </p:nvSpPr>
          <p:spPr bwMode="auto">
            <a:xfrm>
              <a:off x="3874833" y="4020302"/>
              <a:ext cx="660400" cy="644525"/>
            </a:xfrm>
            <a:custGeom>
              <a:avLst/>
              <a:gdLst>
                <a:gd name="T0" fmla="*/ 169 w 176"/>
                <a:gd name="T1" fmla="*/ 81 h 172"/>
                <a:gd name="T2" fmla="*/ 94 w 176"/>
                <a:gd name="T3" fmla="*/ 81 h 172"/>
                <a:gd name="T4" fmla="*/ 94 w 176"/>
                <a:gd name="T5" fmla="*/ 49 h 172"/>
                <a:gd name="T6" fmla="*/ 80 w 176"/>
                <a:gd name="T7" fmla="*/ 15 h 172"/>
                <a:gd name="T8" fmla="*/ 47 w 176"/>
                <a:gd name="T9" fmla="*/ 0 h 172"/>
                <a:gd name="T10" fmla="*/ 14 w 176"/>
                <a:gd name="T11" fmla="*/ 15 h 172"/>
                <a:gd name="T12" fmla="*/ 0 w 176"/>
                <a:gd name="T13" fmla="*/ 49 h 172"/>
                <a:gd name="T14" fmla="*/ 0 w 176"/>
                <a:gd name="T15" fmla="*/ 91 h 172"/>
                <a:gd name="T16" fmla="*/ 25 w 176"/>
                <a:gd name="T17" fmla="*/ 91 h 172"/>
                <a:gd name="T18" fmla="*/ 25 w 176"/>
                <a:gd name="T19" fmla="*/ 86 h 172"/>
                <a:gd name="T20" fmla="*/ 10 w 176"/>
                <a:gd name="T21" fmla="*/ 71 h 172"/>
                <a:gd name="T22" fmla="*/ 25 w 176"/>
                <a:gd name="T23" fmla="*/ 71 h 172"/>
                <a:gd name="T24" fmla="*/ 25 w 176"/>
                <a:gd name="T25" fmla="*/ 49 h 172"/>
                <a:gd name="T26" fmla="*/ 31 w 176"/>
                <a:gd name="T27" fmla="*/ 32 h 172"/>
                <a:gd name="T28" fmla="*/ 47 w 176"/>
                <a:gd name="T29" fmla="*/ 25 h 172"/>
                <a:gd name="T30" fmla="*/ 62 w 176"/>
                <a:gd name="T31" fmla="*/ 32 h 172"/>
                <a:gd name="T32" fmla="*/ 69 w 176"/>
                <a:gd name="T33" fmla="*/ 49 h 172"/>
                <a:gd name="T34" fmla="*/ 69 w 176"/>
                <a:gd name="T35" fmla="*/ 81 h 172"/>
                <a:gd name="T36" fmla="*/ 59 w 176"/>
                <a:gd name="T37" fmla="*/ 81 h 172"/>
                <a:gd name="T38" fmla="*/ 52 w 176"/>
                <a:gd name="T39" fmla="*/ 87 h 172"/>
                <a:gd name="T40" fmla="*/ 52 w 176"/>
                <a:gd name="T41" fmla="*/ 165 h 172"/>
                <a:gd name="T42" fmla="*/ 59 w 176"/>
                <a:gd name="T43" fmla="*/ 172 h 172"/>
                <a:gd name="T44" fmla="*/ 169 w 176"/>
                <a:gd name="T45" fmla="*/ 172 h 172"/>
                <a:gd name="T46" fmla="*/ 176 w 176"/>
                <a:gd name="T47" fmla="*/ 165 h 172"/>
                <a:gd name="T48" fmla="*/ 176 w 176"/>
                <a:gd name="T49" fmla="*/ 87 h 172"/>
                <a:gd name="T50" fmla="*/ 169 w 176"/>
                <a:gd name="T51" fmla="*/ 8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6" h="172">
                  <a:moveTo>
                    <a:pt x="169" y="81"/>
                  </a:moveTo>
                  <a:cubicBezTo>
                    <a:pt x="94" y="81"/>
                    <a:pt x="94" y="81"/>
                    <a:pt x="94" y="81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36"/>
                    <a:pt x="89" y="24"/>
                    <a:pt x="80" y="15"/>
                  </a:cubicBezTo>
                  <a:cubicBezTo>
                    <a:pt x="72" y="6"/>
                    <a:pt x="60" y="0"/>
                    <a:pt x="47" y="0"/>
                  </a:cubicBezTo>
                  <a:cubicBezTo>
                    <a:pt x="34" y="0"/>
                    <a:pt x="22" y="6"/>
                    <a:pt x="14" y="15"/>
                  </a:cubicBezTo>
                  <a:cubicBezTo>
                    <a:pt x="5" y="24"/>
                    <a:pt x="0" y="36"/>
                    <a:pt x="0" y="4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2"/>
                    <a:pt x="27" y="36"/>
                    <a:pt x="31" y="32"/>
                  </a:cubicBezTo>
                  <a:cubicBezTo>
                    <a:pt x="36" y="27"/>
                    <a:pt x="41" y="25"/>
                    <a:pt x="47" y="25"/>
                  </a:cubicBezTo>
                  <a:cubicBezTo>
                    <a:pt x="53" y="25"/>
                    <a:pt x="58" y="27"/>
                    <a:pt x="62" y="32"/>
                  </a:cubicBezTo>
                  <a:cubicBezTo>
                    <a:pt x="67" y="36"/>
                    <a:pt x="69" y="42"/>
                    <a:pt x="69" y="49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5" y="81"/>
                    <a:pt x="52" y="84"/>
                    <a:pt x="52" y="87"/>
                  </a:cubicBezTo>
                  <a:cubicBezTo>
                    <a:pt x="52" y="165"/>
                    <a:pt x="52" y="165"/>
                    <a:pt x="52" y="165"/>
                  </a:cubicBezTo>
                  <a:cubicBezTo>
                    <a:pt x="52" y="169"/>
                    <a:pt x="55" y="172"/>
                    <a:pt x="59" y="172"/>
                  </a:cubicBezTo>
                  <a:cubicBezTo>
                    <a:pt x="169" y="172"/>
                    <a:pt x="169" y="172"/>
                    <a:pt x="169" y="172"/>
                  </a:cubicBezTo>
                  <a:cubicBezTo>
                    <a:pt x="173" y="172"/>
                    <a:pt x="176" y="169"/>
                    <a:pt x="176" y="165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6" y="84"/>
                    <a:pt x="173" y="81"/>
                    <a:pt x="169" y="81"/>
                  </a:cubicBez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73933" y="3080582"/>
            <a:ext cx="792381" cy="882368"/>
            <a:chOff x="3173272" y="3280607"/>
            <a:chExt cx="792381" cy="882368"/>
          </a:xfrm>
        </p:grpSpPr>
        <p:sp>
          <p:nvSpPr>
            <p:cNvPr id="12" name="任意多边形 11"/>
            <p:cNvSpPr/>
            <p:nvPr/>
          </p:nvSpPr>
          <p:spPr>
            <a:xfrm rot="5400000">
              <a:off x="3128279" y="3325600"/>
              <a:ext cx="882368" cy="792381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1051"/>
            <p:cNvSpPr>
              <a:spLocks noEditPoints="1"/>
            </p:cNvSpPr>
            <p:nvPr/>
          </p:nvSpPr>
          <p:spPr bwMode="auto">
            <a:xfrm>
              <a:off x="3294148" y="3480022"/>
              <a:ext cx="550630" cy="490096"/>
            </a:xfrm>
            <a:custGeom>
              <a:avLst/>
              <a:gdLst>
                <a:gd name="T0" fmla="*/ 200 w 200"/>
                <a:gd name="T1" fmla="*/ 62 h 178"/>
                <a:gd name="T2" fmla="*/ 176 w 200"/>
                <a:gd name="T3" fmla="*/ 39 h 178"/>
                <a:gd name="T4" fmla="*/ 171 w 200"/>
                <a:gd name="T5" fmla="*/ 39 h 178"/>
                <a:gd name="T6" fmla="*/ 171 w 200"/>
                <a:gd name="T7" fmla="*/ 38 h 178"/>
                <a:gd name="T8" fmla="*/ 135 w 200"/>
                <a:gd name="T9" fmla="*/ 3 h 178"/>
                <a:gd name="T10" fmla="*/ 106 w 200"/>
                <a:gd name="T11" fmla="*/ 16 h 178"/>
                <a:gd name="T12" fmla="*/ 70 w 200"/>
                <a:gd name="T13" fmla="*/ 0 h 178"/>
                <a:gd name="T14" fmla="*/ 24 w 200"/>
                <a:gd name="T15" fmla="*/ 45 h 178"/>
                <a:gd name="T16" fmla="*/ 26 w 200"/>
                <a:gd name="T17" fmla="*/ 59 h 178"/>
                <a:gd name="T18" fmla="*/ 0 w 200"/>
                <a:gd name="T19" fmla="*/ 89 h 178"/>
                <a:gd name="T20" fmla="*/ 31 w 200"/>
                <a:gd name="T21" fmla="*/ 119 h 178"/>
                <a:gd name="T22" fmla="*/ 43 w 200"/>
                <a:gd name="T23" fmla="*/ 117 h 178"/>
                <a:gd name="T24" fmla="*/ 60 w 200"/>
                <a:gd name="T25" fmla="*/ 133 h 178"/>
                <a:gd name="T26" fmla="*/ 61 w 200"/>
                <a:gd name="T27" fmla="*/ 133 h 178"/>
                <a:gd name="T28" fmla="*/ 73 w 200"/>
                <a:gd name="T29" fmla="*/ 143 h 178"/>
                <a:gd name="T30" fmla="*/ 84 w 200"/>
                <a:gd name="T31" fmla="*/ 131 h 178"/>
                <a:gd name="T32" fmla="*/ 77 w 200"/>
                <a:gd name="T33" fmla="*/ 122 h 178"/>
                <a:gd name="T34" fmla="*/ 78 w 200"/>
                <a:gd name="T35" fmla="*/ 116 h 178"/>
                <a:gd name="T36" fmla="*/ 78 w 200"/>
                <a:gd name="T37" fmla="*/ 115 h 178"/>
                <a:gd name="T38" fmla="*/ 88 w 200"/>
                <a:gd name="T39" fmla="*/ 117 h 178"/>
                <a:gd name="T40" fmla="*/ 92 w 200"/>
                <a:gd name="T41" fmla="*/ 117 h 178"/>
                <a:gd name="T42" fmla="*/ 97 w 200"/>
                <a:gd name="T43" fmla="*/ 131 h 178"/>
                <a:gd name="T44" fmla="*/ 89 w 200"/>
                <a:gd name="T45" fmla="*/ 141 h 178"/>
                <a:gd name="T46" fmla="*/ 99 w 200"/>
                <a:gd name="T47" fmla="*/ 151 h 178"/>
                <a:gd name="T48" fmla="*/ 109 w 200"/>
                <a:gd name="T49" fmla="*/ 140 h 178"/>
                <a:gd name="T50" fmla="*/ 109 w 200"/>
                <a:gd name="T51" fmla="*/ 139 h 178"/>
                <a:gd name="T52" fmla="*/ 117 w 200"/>
                <a:gd name="T53" fmla="*/ 140 h 178"/>
                <a:gd name="T54" fmla="*/ 142 w 200"/>
                <a:gd name="T55" fmla="*/ 116 h 178"/>
                <a:gd name="T56" fmla="*/ 152 w 200"/>
                <a:gd name="T57" fmla="*/ 117 h 178"/>
                <a:gd name="T58" fmla="*/ 177 w 200"/>
                <a:gd name="T59" fmla="*/ 93 h 178"/>
                <a:gd name="T60" fmla="*/ 175 w 200"/>
                <a:gd name="T61" fmla="*/ 84 h 178"/>
                <a:gd name="T62" fmla="*/ 176 w 200"/>
                <a:gd name="T63" fmla="*/ 84 h 178"/>
                <a:gd name="T64" fmla="*/ 200 w 200"/>
                <a:gd name="T65" fmla="*/ 62 h 178"/>
                <a:gd name="T66" fmla="*/ 117 w 200"/>
                <a:gd name="T67" fmla="*/ 147 h 178"/>
                <a:gd name="T68" fmla="*/ 120 w 200"/>
                <a:gd name="T69" fmla="*/ 145 h 178"/>
                <a:gd name="T70" fmla="*/ 117 w 200"/>
                <a:gd name="T71" fmla="*/ 143 h 178"/>
                <a:gd name="T72" fmla="*/ 114 w 200"/>
                <a:gd name="T73" fmla="*/ 145 h 178"/>
                <a:gd name="T74" fmla="*/ 117 w 200"/>
                <a:gd name="T75" fmla="*/ 147 h 178"/>
                <a:gd name="T76" fmla="*/ 116 w 200"/>
                <a:gd name="T77" fmla="*/ 168 h 178"/>
                <a:gd name="T78" fmla="*/ 111 w 200"/>
                <a:gd name="T79" fmla="*/ 173 h 178"/>
                <a:gd name="T80" fmla="*/ 117 w 200"/>
                <a:gd name="T81" fmla="*/ 178 h 178"/>
                <a:gd name="T82" fmla="*/ 122 w 200"/>
                <a:gd name="T83" fmla="*/ 173 h 178"/>
                <a:gd name="T84" fmla="*/ 116 w 200"/>
                <a:gd name="T85" fmla="*/ 168 h 178"/>
                <a:gd name="T86" fmla="*/ 116 w 200"/>
                <a:gd name="T87" fmla="*/ 155 h 178"/>
                <a:gd name="T88" fmla="*/ 111 w 200"/>
                <a:gd name="T89" fmla="*/ 150 h 178"/>
                <a:gd name="T90" fmla="*/ 106 w 200"/>
                <a:gd name="T91" fmla="*/ 155 h 178"/>
                <a:gd name="T92" fmla="*/ 111 w 200"/>
                <a:gd name="T93" fmla="*/ 160 h 178"/>
                <a:gd name="T94" fmla="*/ 116 w 200"/>
                <a:gd name="T95" fmla="*/ 155 h 178"/>
                <a:gd name="T96" fmla="*/ 97 w 200"/>
                <a:gd name="T97" fmla="*/ 156 h 178"/>
                <a:gd name="T98" fmla="*/ 89 w 200"/>
                <a:gd name="T99" fmla="*/ 164 h 178"/>
                <a:gd name="T100" fmla="*/ 98 w 200"/>
                <a:gd name="T101" fmla="*/ 172 h 178"/>
                <a:gd name="T102" fmla="*/ 106 w 200"/>
                <a:gd name="T103" fmla="*/ 163 h 178"/>
                <a:gd name="T104" fmla="*/ 97 w 200"/>
                <a:gd name="T105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0" h="178">
                  <a:moveTo>
                    <a:pt x="200" y="62"/>
                  </a:moveTo>
                  <a:cubicBezTo>
                    <a:pt x="200" y="49"/>
                    <a:pt x="189" y="39"/>
                    <a:pt x="176" y="39"/>
                  </a:cubicBezTo>
                  <a:cubicBezTo>
                    <a:pt x="174" y="39"/>
                    <a:pt x="172" y="39"/>
                    <a:pt x="171" y="39"/>
                  </a:cubicBezTo>
                  <a:cubicBezTo>
                    <a:pt x="171" y="39"/>
                    <a:pt x="171" y="38"/>
                    <a:pt x="171" y="38"/>
                  </a:cubicBezTo>
                  <a:cubicBezTo>
                    <a:pt x="171" y="18"/>
                    <a:pt x="155" y="3"/>
                    <a:pt x="135" y="3"/>
                  </a:cubicBezTo>
                  <a:cubicBezTo>
                    <a:pt x="123" y="3"/>
                    <a:pt x="113" y="8"/>
                    <a:pt x="106" y="16"/>
                  </a:cubicBezTo>
                  <a:cubicBezTo>
                    <a:pt x="98" y="6"/>
                    <a:pt x="85" y="0"/>
                    <a:pt x="70" y="0"/>
                  </a:cubicBezTo>
                  <a:cubicBezTo>
                    <a:pt x="45" y="0"/>
                    <a:pt x="24" y="20"/>
                    <a:pt x="24" y="45"/>
                  </a:cubicBezTo>
                  <a:cubicBezTo>
                    <a:pt x="24" y="50"/>
                    <a:pt x="25" y="55"/>
                    <a:pt x="26" y="59"/>
                  </a:cubicBezTo>
                  <a:cubicBezTo>
                    <a:pt x="11" y="62"/>
                    <a:pt x="0" y="74"/>
                    <a:pt x="0" y="89"/>
                  </a:cubicBezTo>
                  <a:cubicBezTo>
                    <a:pt x="0" y="106"/>
                    <a:pt x="14" y="119"/>
                    <a:pt x="31" y="119"/>
                  </a:cubicBezTo>
                  <a:cubicBezTo>
                    <a:pt x="36" y="119"/>
                    <a:pt x="39" y="119"/>
                    <a:pt x="43" y="117"/>
                  </a:cubicBezTo>
                  <a:cubicBezTo>
                    <a:pt x="44" y="126"/>
                    <a:pt x="51" y="133"/>
                    <a:pt x="60" y="133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62" y="138"/>
                    <a:pt x="67" y="143"/>
                    <a:pt x="73" y="143"/>
                  </a:cubicBezTo>
                  <a:cubicBezTo>
                    <a:pt x="79" y="143"/>
                    <a:pt x="84" y="137"/>
                    <a:pt x="84" y="131"/>
                  </a:cubicBezTo>
                  <a:cubicBezTo>
                    <a:pt x="84" y="127"/>
                    <a:pt x="81" y="123"/>
                    <a:pt x="77" y="122"/>
                  </a:cubicBezTo>
                  <a:cubicBezTo>
                    <a:pt x="78" y="120"/>
                    <a:pt x="78" y="118"/>
                    <a:pt x="78" y="116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1" y="116"/>
                    <a:pt x="84" y="117"/>
                    <a:pt x="88" y="117"/>
                  </a:cubicBezTo>
                  <a:cubicBezTo>
                    <a:pt x="89" y="117"/>
                    <a:pt x="90" y="117"/>
                    <a:pt x="92" y="117"/>
                  </a:cubicBezTo>
                  <a:cubicBezTo>
                    <a:pt x="92" y="122"/>
                    <a:pt x="94" y="127"/>
                    <a:pt x="97" y="131"/>
                  </a:cubicBezTo>
                  <a:cubicBezTo>
                    <a:pt x="92" y="132"/>
                    <a:pt x="88" y="136"/>
                    <a:pt x="89" y="141"/>
                  </a:cubicBezTo>
                  <a:cubicBezTo>
                    <a:pt x="89" y="146"/>
                    <a:pt x="93" y="151"/>
                    <a:pt x="99" y="151"/>
                  </a:cubicBezTo>
                  <a:cubicBezTo>
                    <a:pt x="105" y="150"/>
                    <a:pt x="109" y="146"/>
                    <a:pt x="109" y="140"/>
                  </a:cubicBezTo>
                  <a:cubicBezTo>
                    <a:pt x="109" y="140"/>
                    <a:pt x="109" y="139"/>
                    <a:pt x="109" y="139"/>
                  </a:cubicBezTo>
                  <a:cubicBezTo>
                    <a:pt x="111" y="140"/>
                    <a:pt x="114" y="140"/>
                    <a:pt x="117" y="140"/>
                  </a:cubicBezTo>
                  <a:cubicBezTo>
                    <a:pt x="131" y="140"/>
                    <a:pt x="142" y="129"/>
                    <a:pt x="142" y="116"/>
                  </a:cubicBezTo>
                  <a:cubicBezTo>
                    <a:pt x="145" y="117"/>
                    <a:pt x="148" y="117"/>
                    <a:pt x="152" y="117"/>
                  </a:cubicBezTo>
                  <a:cubicBezTo>
                    <a:pt x="166" y="117"/>
                    <a:pt x="177" y="106"/>
                    <a:pt x="177" y="93"/>
                  </a:cubicBezTo>
                  <a:cubicBezTo>
                    <a:pt x="177" y="90"/>
                    <a:pt x="176" y="87"/>
                    <a:pt x="175" y="84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89" y="84"/>
                    <a:pt x="200" y="74"/>
                    <a:pt x="200" y="62"/>
                  </a:cubicBezTo>
                  <a:close/>
                  <a:moveTo>
                    <a:pt x="117" y="147"/>
                  </a:moveTo>
                  <a:cubicBezTo>
                    <a:pt x="119" y="147"/>
                    <a:pt x="120" y="146"/>
                    <a:pt x="120" y="145"/>
                  </a:cubicBezTo>
                  <a:cubicBezTo>
                    <a:pt x="120" y="144"/>
                    <a:pt x="118" y="142"/>
                    <a:pt x="117" y="143"/>
                  </a:cubicBezTo>
                  <a:cubicBezTo>
                    <a:pt x="116" y="143"/>
                    <a:pt x="114" y="144"/>
                    <a:pt x="114" y="145"/>
                  </a:cubicBezTo>
                  <a:cubicBezTo>
                    <a:pt x="115" y="146"/>
                    <a:pt x="116" y="148"/>
                    <a:pt x="117" y="147"/>
                  </a:cubicBezTo>
                  <a:close/>
                  <a:moveTo>
                    <a:pt x="116" y="168"/>
                  </a:moveTo>
                  <a:cubicBezTo>
                    <a:pt x="113" y="168"/>
                    <a:pt x="111" y="170"/>
                    <a:pt x="111" y="173"/>
                  </a:cubicBezTo>
                  <a:cubicBezTo>
                    <a:pt x="111" y="176"/>
                    <a:pt x="114" y="178"/>
                    <a:pt x="117" y="178"/>
                  </a:cubicBezTo>
                  <a:cubicBezTo>
                    <a:pt x="120" y="178"/>
                    <a:pt x="122" y="175"/>
                    <a:pt x="122" y="173"/>
                  </a:cubicBezTo>
                  <a:cubicBezTo>
                    <a:pt x="122" y="170"/>
                    <a:pt x="119" y="167"/>
                    <a:pt x="116" y="168"/>
                  </a:cubicBezTo>
                  <a:close/>
                  <a:moveTo>
                    <a:pt x="116" y="155"/>
                  </a:moveTo>
                  <a:cubicBezTo>
                    <a:pt x="116" y="152"/>
                    <a:pt x="114" y="150"/>
                    <a:pt x="111" y="150"/>
                  </a:cubicBezTo>
                  <a:cubicBezTo>
                    <a:pt x="108" y="150"/>
                    <a:pt x="106" y="152"/>
                    <a:pt x="106" y="155"/>
                  </a:cubicBezTo>
                  <a:cubicBezTo>
                    <a:pt x="106" y="158"/>
                    <a:pt x="108" y="161"/>
                    <a:pt x="111" y="160"/>
                  </a:cubicBezTo>
                  <a:cubicBezTo>
                    <a:pt x="114" y="160"/>
                    <a:pt x="117" y="158"/>
                    <a:pt x="116" y="155"/>
                  </a:cubicBezTo>
                  <a:close/>
                  <a:moveTo>
                    <a:pt x="97" y="156"/>
                  </a:moveTo>
                  <a:cubicBezTo>
                    <a:pt x="92" y="156"/>
                    <a:pt x="89" y="159"/>
                    <a:pt x="89" y="164"/>
                  </a:cubicBezTo>
                  <a:cubicBezTo>
                    <a:pt x="89" y="168"/>
                    <a:pt x="93" y="172"/>
                    <a:pt x="98" y="172"/>
                  </a:cubicBezTo>
                  <a:cubicBezTo>
                    <a:pt x="102" y="172"/>
                    <a:pt x="106" y="168"/>
                    <a:pt x="106" y="163"/>
                  </a:cubicBezTo>
                  <a:cubicBezTo>
                    <a:pt x="106" y="159"/>
                    <a:pt x="102" y="155"/>
                    <a:pt x="97" y="156"/>
                  </a:cubicBez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788958" y="2345212"/>
            <a:ext cx="1602557" cy="358219"/>
          </a:xfrm>
          <a:custGeom>
            <a:avLst/>
            <a:gdLst>
              <a:gd name="connsiteX0" fmla="*/ 1602557 w 1602557"/>
              <a:gd name="connsiteY0" fmla="*/ 358219 h 358219"/>
              <a:gd name="connsiteX1" fmla="*/ 0 w 1602557"/>
              <a:gd name="connsiteY1" fmla="*/ 358219 h 358219"/>
              <a:gd name="connsiteX2" fmla="*/ 0 w 1602557"/>
              <a:gd name="connsiteY2" fmla="*/ 0 h 35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2557" h="358219">
                <a:moveTo>
                  <a:pt x="1602557" y="358219"/>
                </a:moveTo>
                <a:lnTo>
                  <a:pt x="0" y="358219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6408851" y="1836165"/>
            <a:ext cx="895546" cy="678730"/>
          </a:xfrm>
          <a:custGeom>
            <a:avLst/>
            <a:gdLst>
              <a:gd name="connsiteX0" fmla="*/ 0 w 895546"/>
              <a:gd name="connsiteY0" fmla="*/ 678730 h 678730"/>
              <a:gd name="connsiteX1" fmla="*/ 0 w 895546"/>
              <a:gd name="connsiteY1" fmla="*/ 0 h 678730"/>
              <a:gd name="connsiteX2" fmla="*/ 895546 w 895546"/>
              <a:gd name="connsiteY2" fmla="*/ 0 h 67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546" h="678730">
                <a:moveTo>
                  <a:pt x="0" y="678730"/>
                </a:moveTo>
                <a:lnTo>
                  <a:pt x="0" y="0"/>
                </a:lnTo>
                <a:lnTo>
                  <a:pt x="895546" y="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8426187" y="2835406"/>
            <a:ext cx="669303" cy="565608"/>
          </a:xfrm>
          <a:custGeom>
            <a:avLst/>
            <a:gdLst>
              <a:gd name="connsiteX0" fmla="*/ 0 w 669303"/>
              <a:gd name="connsiteY0" fmla="*/ 565608 h 565608"/>
              <a:gd name="connsiteX1" fmla="*/ 0 w 669303"/>
              <a:gd name="connsiteY1" fmla="*/ 0 h 565608"/>
              <a:gd name="connsiteX2" fmla="*/ 669303 w 669303"/>
              <a:gd name="connsiteY2" fmla="*/ 0 h 5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3" h="565608">
                <a:moveTo>
                  <a:pt x="0" y="565608"/>
                </a:moveTo>
                <a:lnTo>
                  <a:pt x="0" y="0"/>
                </a:lnTo>
                <a:lnTo>
                  <a:pt x="669303" y="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7172422" y="4758474"/>
            <a:ext cx="820132" cy="744717"/>
          </a:xfrm>
          <a:custGeom>
            <a:avLst/>
            <a:gdLst>
              <a:gd name="connsiteX0" fmla="*/ 0 w 820132"/>
              <a:gd name="connsiteY0" fmla="*/ 0 h 744717"/>
              <a:gd name="connsiteX1" fmla="*/ 0 w 820132"/>
              <a:gd name="connsiteY1" fmla="*/ 744717 h 744717"/>
              <a:gd name="connsiteX2" fmla="*/ 820132 w 820132"/>
              <a:gd name="connsiteY2" fmla="*/ 744717 h 7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0132" h="744717">
                <a:moveTo>
                  <a:pt x="0" y="0"/>
                </a:moveTo>
                <a:lnTo>
                  <a:pt x="0" y="744717"/>
                </a:lnTo>
                <a:lnTo>
                  <a:pt x="820132" y="744717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3052908" y="4711340"/>
            <a:ext cx="556182" cy="480767"/>
          </a:xfrm>
          <a:custGeom>
            <a:avLst/>
            <a:gdLst>
              <a:gd name="connsiteX0" fmla="*/ 556182 w 556182"/>
              <a:gd name="connsiteY0" fmla="*/ 0 h 480767"/>
              <a:gd name="connsiteX1" fmla="*/ 0 w 556182"/>
              <a:gd name="connsiteY1" fmla="*/ 0 h 480767"/>
              <a:gd name="connsiteX2" fmla="*/ 0 w 556182"/>
              <a:gd name="connsiteY2" fmla="*/ 480767 h 480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6182" h="480767">
                <a:moveTo>
                  <a:pt x="556182" y="0"/>
                </a:moveTo>
                <a:lnTo>
                  <a:pt x="0" y="0"/>
                </a:lnTo>
                <a:lnTo>
                  <a:pt x="0" y="480767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1855704" y="3551843"/>
            <a:ext cx="1140644" cy="443060"/>
          </a:xfrm>
          <a:custGeom>
            <a:avLst/>
            <a:gdLst>
              <a:gd name="connsiteX0" fmla="*/ 1140644 w 1140644"/>
              <a:gd name="connsiteY0" fmla="*/ 0 h 443060"/>
              <a:gd name="connsiteX1" fmla="*/ 0 w 1140644"/>
              <a:gd name="connsiteY1" fmla="*/ 0 h 443060"/>
              <a:gd name="connsiteX2" fmla="*/ 0 w 1140644"/>
              <a:gd name="connsiteY2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0644" h="443060">
                <a:moveTo>
                  <a:pt x="1140644" y="0"/>
                </a:moveTo>
                <a:lnTo>
                  <a:pt x="0" y="0"/>
                </a:lnTo>
                <a:lnTo>
                  <a:pt x="0" y="443060"/>
                </a:lnTo>
              </a:path>
            </a:pathLst>
          </a:cu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714656" y="2214581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311369" y="1761863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9095490" y="2761104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992554" y="5428889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977298" y="5190797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781402" y="3994903"/>
            <a:ext cx="148603" cy="148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81487" y="1569723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把握平台基本功能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遵照状态实际采集数据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9193" y="4198369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填报部门组织负责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采集工作面向全校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063079" y="5478610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紧盯核心指标数据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防止奇异错漏数据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238268" y="5245241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对照平台数据状态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倒逼实现工作改进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9442903" y="2363184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做好统一数据准备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避免填报出现混乱矛盾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670250" y="1541073"/>
            <a:ext cx="2240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针对数据格式与单位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着重进行提醒审核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5" name="任意多边形 4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6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8" name="直接连接符 7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89241" y="635553"/>
            <a:ext cx="56692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采集工作注意事项（小结）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任意多边形 16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rot="5400000">
            <a:off x="2346587" y="2720055"/>
            <a:ext cx="328171" cy="282906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E0E0E0"/>
              </a:gs>
            </a:gsLst>
            <a:lin ang="5400000" scaled="1"/>
          </a:gradFill>
          <a:ln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</a:gradFill>
          </a:ln>
          <a:effectLst>
            <a:outerShdw blurRad="431800" dist="203200" dir="27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81920" y="1514326"/>
            <a:ext cx="7498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sz="3600" b="1" smtClean="0">
                <a:solidFill>
                  <a:schemeClr val="bg1"/>
                </a:solidFill>
                <a:cs typeface="+mn-ea"/>
                <a:sym typeface="+mn-lt"/>
              </a:rPr>
              <a:t>数据年年采、重复采，任重而道远！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48" name="任意多边形 47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50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52" name="直接连接符 51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589241" y="63555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展望未来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任意多边形 53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90630" y="2231876"/>
            <a:ext cx="72694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sz="3600" b="1" smtClean="0">
                <a:solidFill>
                  <a:schemeClr val="bg1"/>
                </a:solidFill>
                <a:cs typeface="+mn-ea"/>
                <a:sym typeface="+mn-lt"/>
              </a:rPr>
              <a:t>解决方案：数据治理</a:t>
            </a:r>
            <a:r>
              <a:rPr lang="en-US" altLang="zh-CN" sz="3600" b="1" smtClean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3600" b="1" smtClean="0">
                <a:solidFill>
                  <a:schemeClr val="bg1"/>
                </a:solidFill>
                <a:cs typeface="+mn-ea"/>
                <a:sym typeface="+mn-lt"/>
              </a:rPr>
              <a:t>建立数据中心</a:t>
            </a:r>
            <a:endParaRPr lang="zh-CN" altLang="en-US"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98029" y="2163026"/>
            <a:ext cx="1118780" cy="1245834"/>
            <a:chOff x="1098029" y="2163026"/>
            <a:chExt cx="1118780" cy="1245834"/>
          </a:xfrm>
        </p:grpSpPr>
        <p:sp>
          <p:nvSpPr>
            <p:cNvPr id="3" name="任意多边形 2"/>
            <p:cNvSpPr/>
            <p:nvPr/>
          </p:nvSpPr>
          <p:spPr>
            <a:xfrm rot="5400000">
              <a:off x="1034502" y="2226553"/>
              <a:ext cx="1245834" cy="1118780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803"/>
            <p:cNvSpPr/>
            <p:nvPr/>
          </p:nvSpPr>
          <p:spPr bwMode="auto">
            <a:xfrm>
              <a:off x="1334796" y="2478982"/>
              <a:ext cx="645246" cy="613922"/>
            </a:xfrm>
            <a:custGeom>
              <a:avLst/>
              <a:gdLst>
                <a:gd name="T0" fmla="*/ 174 w 174"/>
                <a:gd name="T1" fmla="*/ 139 h 166"/>
                <a:gd name="T2" fmla="*/ 153 w 174"/>
                <a:gd name="T3" fmla="*/ 126 h 166"/>
                <a:gd name="T4" fmla="*/ 126 w 174"/>
                <a:gd name="T5" fmla="*/ 115 h 166"/>
                <a:gd name="T6" fmla="*/ 118 w 174"/>
                <a:gd name="T7" fmla="*/ 112 h 166"/>
                <a:gd name="T8" fmla="*/ 111 w 174"/>
                <a:gd name="T9" fmla="*/ 100 h 166"/>
                <a:gd name="T10" fmla="*/ 106 w 174"/>
                <a:gd name="T11" fmla="*/ 100 h 166"/>
                <a:gd name="T12" fmla="*/ 111 w 174"/>
                <a:gd name="T13" fmla="*/ 90 h 166"/>
                <a:gd name="T14" fmla="*/ 113 w 174"/>
                <a:gd name="T15" fmla="*/ 79 h 166"/>
                <a:gd name="T16" fmla="*/ 118 w 174"/>
                <a:gd name="T17" fmla="*/ 74 h 166"/>
                <a:gd name="T18" fmla="*/ 121 w 174"/>
                <a:gd name="T19" fmla="*/ 67 h 166"/>
                <a:gd name="T20" fmla="*/ 120 w 174"/>
                <a:gd name="T21" fmla="*/ 54 h 166"/>
                <a:gd name="T22" fmla="*/ 118 w 174"/>
                <a:gd name="T23" fmla="*/ 49 h 166"/>
                <a:gd name="T24" fmla="*/ 119 w 174"/>
                <a:gd name="T25" fmla="*/ 32 h 166"/>
                <a:gd name="T26" fmla="*/ 118 w 174"/>
                <a:gd name="T27" fmla="*/ 20 h 166"/>
                <a:gd name="T28" fmla="*/ 113 w 174"/>
                <a:gd name="T29" fmla="*/ 13 h 166"/>
                <a:gd name="T30" fmla="*/ 108 w 174"/>
                <a:gd name="T31" fmla="*/ 12 h 166"/>
                <a:gd name="T32" fmla="*/ 104 w 174"/>
                <a:gd name="T33" fmla="*/ 9 h 166"/>
                <a:gd name="T34" fmla="*/ 67 w 174"/>
                <a:gd name="T35" fmla="*/ 9 h 166"/>
                <a:gd name="T36" fmla="*/ 54 w 174"/>
                <a:gd name="T37" fmla="*/ 48 h 166"/>
                <a:gd name="T38" fmla="*/ 52 w 174"/>
                <a:gd name="T39" fmla="*/ 57 h 166"/>
                <a:gd name="T40" fmla="*/ 57 w 174"/>
                <a:gd name="T41" fmla="*/ 76 h 166"/>
                <a:gd name="T42" fmla="*/ 60 w 174"/>
                <a:gd name="T43" fmla="*/ 77 h 166"/>
                <a:gd name="T44" fmla="*/ 62 w 174"/>
                <a:gd name="T45" fmla="*/ 91 h 166"/>
                <a:gd name="T46" fmla="*/ 67 w 174"/>
                <a:gd name="T47" fmla="*/ 99 h 166"/>
                <a:gd name="T48" fmla="*/ 63 w 174"/>
                <a:gd name="T49" fmla="*/ 100 h 166"/>
                <a:gd name="T50" fmla="*/ 56 w 174"/>
                <a:gd name="T51" fmla="*/ 112 h 166"/>
                <a:gd name="T52" fmla="*/ 48 w 174"/>
                <a:gd name="T53" fmla="*/ 115 h 166"/>
                <a:gd name="T54" fmla="*/ 21 w 174"/>
                <a:gd name="T55" fmla="*/ 126 h 166"/>
                <a:gd name="T56" fmla="*/ 0 w 174"/>
                <a:gd name="T57" fmla="*/ 139 h 166"/>
                <a:gd name="T58" fmla="*/ 0 w 174"/>
                <a:gd name="T59" fmla="*/ 166 h 166"/>
                <a:gd name="T60" fmla="*/ 76 w 174"/>
                <a:gd name="T61" fmla="*/ 166 h 166"/>
                <a:gd name="T62" fmla="*/ 82 w 174"/>
                <a:gd name="T63" fmla="*/ 127 h 166"/>
                <a:gd name="T64" fmla="*/ 77 w 174"/>
                <a:gd name="T65" fmla="*/ 117 h 166"/>
                <a:gd name="T66" fmla="*/ 88 w 174"/>
                <a:gd name="T67" fmla="*/ 112 h 166"/>
                <a:gd name="T68" fmla="*/ 97 w 174"/>
                <a:gd name="T69" fmla="*/ 117 h 166"/>
                <a:gd name="T70" fmla="*/ 92 w 174"/>
                <a:gd name="T71" fmla="*/ 128 h 166"/>
                <a:gd name="T72" fmla="*/ 101 w 174"/>
                <a:gd name="T73" fmla="*/ 166 h 166"/>
                <a:gd name="T74" fmla="*/ 174 w 174"/>
                <a:gd name="T75" fmla="*/ 166 h 166"/>
                <a:gd name="T76" fmla="*/ 174 w 174"/>
                <a:gd name="T77" fmla="*/ 13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4" h="166">
                  <a:moveTo>
                    <a:pt x="174" y="139"/>
                  </a:moveTo>
                  <a:cubicBezTo>
                    <a:pt x="171" y="131"/>
                    <a:pt x="161" y="129"/>
                    <a:pt x="153" y="126"/>
                  </a:cubicBezTo>
                  <a:cubicBezTo>
                    <a:pt x="144" y="122"/>
                    <a:pt x="135" y="118"/>
                    <a:pt x="126" y="115"/>
                  </a:cubicBezTo>
                  <a:cubicBezTo>
                    <a:pt x="123" y="114"/>
                    <a:pt x="121" y="113"/>
                    <a:pt x="118" y="112"/>
                  </a:cubicBezTo>
                  <a:cubicBezTo>
                    <a:pt x="115" y="110"/>
                    <a:pt x="113" y="104"/>
                    <a:pt x="111" y="100"/>
                  </a:cubicBezTo>
                  <a:cubicBezTo>
                    <a:pt x="109" y="100"/>
                    <a:pt x="108" y="100"/>
                    <a:pt x="106" y="100"/>
                  </a:cubicBezTo>
                  <a:cubicBezTo>
                    <a:pt x="106" y="94"/>
                    <a:pt x="110" y="94"/>
                    <a:pt x="111" y="90"/>
                  </a:cubicBezTo>
                  <a:cubicBezTo>
                    <a:pt x="112" y="86"/>
                    <a:pt x="111" y="82"/>
                    <a:pt x="113" y="79"/>
                  </a:cubicBezTo>
                  <a:cubicBezTo>
                    <a:pt x="114" y="76"/>
                    <a:pt x="117" y="76"/>
                    <a:pt x="118" y="74"/>
                  </a:cubicBezTo>
                  <a:cubicBezTo>
                    <a:pt x="120" y="73"/>
                    <a:pt x="120" y="69"/>
                    <a:pt x="121" y="67"/>
                  </a:cubicBezTo>
                  <a:cubicBezTo>
                    <a:pt x="122" y="63"/>
                    <a:pt x="122" y="58"/>
                    <a:pt x="120" y="54"/>
                  </a:cubicBezTo>
                  <a:cubicBezTo>
                    <a:pt x="119" y="52"/>
                    <a:pt x="119" y="51"/>
                    <a:pt x="118" y="49"/>
                  </a:cubicBezTo>
                  <a:cubicBezTo>
                    <a:pt x="118" y="45"/>
                    <a:pt x="119" y="35"/>
                    <a:pt x="119" y="32"/>
                  </a:cubicBezTo>
                  <a:cubicBezTo>
                    <a:pt x="119" y="26"/>
                    <a:pt x="119" y="26"/>
                    <a:pt x="118" y="20"/>
                  </a:cubicBezTo>
                  <a:cubicBezTo>
                    <a:pt x="118" y="20"/>
                    <a:pt x="116" y="14"/>
                    <a:pt x="113" y="13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4" y="9"/>
                    <a:pt x="104" y="9"/>
                    <a:pt x="104" y="9"/>
                  </a:cubicBezTo>
                  <a:cubicBezTo>
                    <a:pt x="90" y="0"/>
                    <a:pt x="75" y="6"/>
                    <a:pt x="67" y="9"/>
                  </a:cubicBezTo>
                  <a:cubicBezTo>
                    <a:pt x="56" y="13"/>
                    <a:pt x="49" y="24"/>
                    <a:pt x="54" y="48"/>
                  </a:cubicBezTo>
                  <a:cubicBezTo>
                    <a:pt x="55" y="52"/>
                    <a:pt x="51" y="54"/>
                    <a:pt x="52" y="57"/>
                  </a:cubicBezTo>
                  <a:cubicBezTo>
                    <a:pt x="52" y="61"/>
                    <a:pt x="52" y="73"/>
                    <a:pt x="57" y="76"/>
                  </a:cubicBezTo>
                  <a:cubicBezTo>
                    <a:pt x="57" y="76"/>
                    <a:pt x="61" y="77"/>
                    <a:pt x="60" y="77"/>
                  </a:cubicBezTo>
                  <a:cubicBezTo>
                    <a:pt x="61" y="82"/>
                    <a:pt x="61" y="87"/>
                    <a:pt x="62" y="91"/>
                  </a:cubicBezTo>
                  <a:cubicBezTo>
                    <a:pt x="63" y="94"/>
                    <a:pt x="66" y="95"/>
                    <a:pt x="67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1" y="104"/>
                    <a:pt x="59" y="110"/>
                    <a:pt x="56" y="112"/>
                  </a:cubicBezTo>
                  <a:cubicBezTo>
                    <a:pt x="53" y="113"/>
                    <a:pt x="51" y="114"/>
                    <a:pt x="48" y="115"/>
                  </a:cubicBezTo>
                  <a:cubicBezTo>
                    <a:pt x="39" y="118"/>
                    <a:pt x="30" y="122"/>
                    <a:pt x="21" y="126"/>
                  </a:cubicBezTo>
                  <a:cubicBezTo>
                    <a:pt x="13" y="129"/>
                    <a:pt x="3" y="131"/>
                    <a:pt x="0" y="139"/>
                  </a:cubicBezTo>
                  <a:cubicBezTo>
                    <a:pt x="0" y="145"/>
                    <a:pt x="0" y="158"/>
                    <a:pt x="0" y="166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82" y="127"/>
                    <a:pt x="82" y="127"/>
                    <a:pt x="82" y="127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1" y="166"/>
                    <a:pt x="101" y="166"/>
                    <a:pt x="101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4" y="158"/>
                    <a:pt x="174" y="145"/>
                    <a:pt x="174" y="139"/>
                  </a:cubicBezTo>
                  <a:close/>
                </a:path>
              </a:pathLst>
            </a:custGeom>
            <a:solidFill>
              <a:srgbClr val="D9071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>
                <a:solidFill>
                  <a:srgbClr val="18B0E3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 descr="u=1123746391,434899320&amp;fm=214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645" y="3097530"/>
            <a:ext cx="2496820" cy="302323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434965" y="4157980"/>
            <a:ext cx="1179195" cy="6324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u=2934522161,735612408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05" y="3632200"/>
            <a:ext cx="2948940" cy="23260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798492" y="6120472"/>
            <a:ext cx="4297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学校的多个数据平台带来数据的混乱状态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818167" y="6120472"/>
            <a:ext cx="40906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随诊改推进数据治理是个不错的选择！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320148" y="3337088"/>
            <a:ext cx="4754880" cy="645160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sz="3600" b="1" smtClean="0">
                <a:solidFill>
                  <a:schemeClr val="bg1"/>
                </a:solidFill>
                <a:cs typeface="+mn-ea"/>
                <a:sym typeface="+mn-lt"/>
              </a:rPr>
              <a:t>如何利用数据做诊改？</a:t>
            </a:r>
            <a:endParaRPr sz="36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-2572288" y="-3884935"/>
            <a:ext cx="8692802" cy="8692798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890069" y="3337088"/>
            <a:ext cx="3368844" cy="336884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2028" y="1167823"/>
            <a:ext cx="369443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PART 04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5654" y="915332"/>
            <a:ext cx="744474" cy="829018"/>
            <a:chOff x="508654" y="4666912"/>
            <a:chExt cx="744474" cy="829018"/>
          </a:xfrm>
        </p:grpSpPr>
        <p:sp>
          <p:nvSpPr>
            <p:cNvPr id="31" name="任意多边形 30"/>
            <p:cNvSpPr/>
            <p:nvPr/>
          </p:nvSpPr>
          <p:spPr>
            <a:xfrm rot="5400000">
              <a:off x="466382" y="4709184"/>
              <a:ext cx="829018" cy="744474"/>
            </a:xfrm>
            <a:custGeom>
              <a:avLst/>
              <a:gdLst>
                <a:gd name="connsiteX0" fmla="*/ 949445 w 3191647"/>
                <a:gd name="connsiteY0" fmla="*/ 0 h 2866152"/>
                <a:gd name="connsiteX1" fmla="*/ 2234352 w 3191647"/>
                <a:gd name="connsiteY1" fmla="*/ 0 h 2866152"/>
                <a:gd name="connsiteX2" fmla="*/ 2402131 w 3191647"/>
                <a:gd name="connsiteY2" fmla="*/ 51249 h 2866152"/>
                <a:gd name="connsiteX3" fmla="*/ 2409685 w 3191647"/>
                <a:gd name="connsiteY3" fmla="*/ 57482 h 2866152"/>
                <a:gd name="connsiteX4" fmla="*/ 2430115 w 3191647"/>
                <a:gd name="connsiteY4" fmla="*/ 70005 h 2866152"/>
                <a:gd name="connsiteX5" fmla="*/ 2508940 w 3191647"/>
                <a:gd name="connsiteY5" fmla="*/ 159371 h 2866152"/>
                <a:gd name="connsiteX6" fmla="*/ 3151394 w 3191647"/>
                <a:gd name="connsiteY6" fmla="*/ 1272133 h 2866152"/>
                <a:gd name="connsiteX7" fmla="*/ 3181372 w 3191647"/>
                <a:gd name="connsiteY7" fmla="*/ 1499841 h 2866152"/>
                <a:gd name="connsiteX8" fmla="*/ 3172981 w 3191647"/>
                <a:gd name="connsiteY8" fmla="*/ 1522315 h 2866152"/>
                <a:gd name="connsiteX9" fmla="*/ 3170003 w 3191647"/>
                <a:gd name="connsiteY9" fmla="*/ 1535472 h 2866152"/>
                <a:gd name="connsiteX10" fmla="*/ 3145044 w 3191647"/>
                <a:gd name="connsiteY10" fmla="*/ 1590895 h 2866152"/>
                <a:gd name="connsiteX11" fmla="*/ 2502590 w 3191647"/>
                <a:gd name="connsiteY11" fmla="*/ 2703657 h 2866152"/>
                <a:gd name="connsiteX12" fmla="*/ 2488794 w 3191647"/>
                <a:gd name="connsiteY12" fmla="*/ 2722817 h 2866152"/>
                <a:gd name="connsiteX13" fmla="*/ 2482806 w 3191647"/>
                <a:gd name="connsiteY13" fmla="*/ 2733849 h 2866152"/>
                <a:gd name="connsiteX14" fmla="*/ 2467439 w 3191647"/>
                <a:gd name="connsiteY14" fmla="*/ 2752474 h 2866152"/>
                <a:gd name="connsiteX15" fmla="*/ 2467072 w 3191647"/>
                <a:gd name="connsiteY15" fmla="*/ 2752984 h 2866152"/>
                <a:gd name="connsiteX16" fmla="*/ 2466846 w 3191647"/>
                <a:gd name="connsiteY16" fmla="*/ 2753192 h 2866152"/>
                <a:gd name="connsiteX17" fmla="*/ 2446163 w 3191647"/>
                <a:gd name="connsiteY17" fmla="*/ 2778260 h 2866152"/>
                <a:gd name="connsiteX18" fmla="*/ 2233973 w 3191647"/>
                <a:gd name="connsiteY18" fmla="*/ 2866152 h 2866152"/>
                <a:gd name="connsiteX19" fmla="*/ 949066 w 3191647"/>
                <a:gd name="connsiteY19" fmla="*/ 2866152 h 2866152"/>
                <a:gd name="connsiteX20" fmla="*/ 700233 w 3191647"/>
                <a:gd name="connsiteY20" fmla="*/ 2733849 h 2866152"/>
                <a:gd name="connsiteX21" fmla="*/ 689623 w 3191647"/>
                <a:gd name="connsiteY21" fmla="*/ 2714300 h 2866152"/>
                <a:gd name="connsiteX22" fmla="*/ 681960 w 3191647"/>
                <a:gd name="connsiteY22" fmla="*/ 2703658 h 2866152"/>
                <a:gd name="connsiteX23" fmla="*/ 39506 w 3191647"/>
                <a:gd name="connsiteY23" fmla="*/ 1590896 h 2866152"/>
                <a:gd name="connsiteX24" fmla="*/ 1526 w 3191647"/>
                <a:gd name="connsiteY24" fmla="*/ 1477948 h 2866152"/>
                <a:gd name="connsiteX25" fmla="*/ 720 w 3191647"/>
                <a:gd name="connsiteY25" fmla="*/ 1447354 h 2866152"/>
                <a:gd name="connsiteX26" fmla="*/ 0 w 3191647"/>
                <a:gd name="connsiteY26" fmla="*/ 1443059 h 2866152"/>
                <a:gd name="connsiteX27" fmla="*/ 303 w 3191647"/>
                <a:gd name="connsiteY27" fmla="*/ 1431516 h 2866152"/>
                <a:gd name="connsiteX28" fmla="*/ 0 w 3191647"/>
                <a:gd name="connsiteY28" fmla="*/ 1419970 h 2866152"/>
                <a:gd name="connsiteX29" fmla="*/ 720 w 3191647"/>
                <a:gd name="connsiteY29" fmla="*/ 1415675 h 2866152"/>
                <a:gd name="connsiteX30" fmla="*/ 1526 w 3191647"/>
                <a:gd name="connsiteY30" fmla="*/ 1385081 h 2866152"/>
                <a:gd name="connsiteX31" fmla="*/ 39506 w 3191647"/>
                <a:gd name="connsiteY31" fmla="*/ 1272134 h 2866152"/>
                <a:gd name="connsiteX32" fmla="*/ 681960 w 3191647"/>
                <a:gd name="connsiteY32" fmla="*/ 159372 h 2866152"/>
                <a:gd name="connsiteX33" fmla="*/ 698045 w 3191647"/>
                <a:gd name="connsiteY33" fmla="*/ 137034 h 2866152"/>
                <a:gd name="connsiteX34" fmla="*/ 700612 w 3191647"/>
                <a:gd name="connsiteY34" fmla="*/ 132303 h 2866152"/>
                <a:gd name="connsiteX35" fmla="*/ 707202 w 3191647"/>
                <a:gd name="connsiteY35" fmla="*/ 124316 h 2866152"/>
                <a:gd name="connsiteX36" fmla="*/ 717478 w 3191647"/>
                <a:gd name="connsiteY36" fmla="*/ 110046 h 2866152"/>
                <a:gd name="connsiteX37" fmla="*/ 723796 w 3191647"/>
                <a:gd name="connsiteY37" fmla="*/ 104204 h 2866152"/>
                <a:gd name="connsiteX38" fmla="*/ 737255 w 3191647"/>
                <a:gd name="connsiteY38" fmla="*/ 87892 h 2866152"/>
                <a:gd name="connsiteX39" fmla="*/ 949445 w 3191647"/>
                <a:gd name="connsiteY39" fmla="*/ 0 h 286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91647" h="2866152">
                  <a:moveTo>
                    <a:pt x="949445" y="0"/>
                  </a:moveTo>
                  <a:lnTo>
                    <a:pt x="2234352" y="0"/>
                  </a:lnTo>
                  <a:cubicBezTo>
                    <a:pt x="2296501" y="0"/>
                    <a:pt x="2354237" y="18893"/>
                    <a:pt x="2402131" y="51249"/>
                  </a:cubicBezTo>
                  <a:lnTo>
                    <a:pt x="2409685" y="57482"/>
                  </a:lnTo>
                  <a:lnTo>
                    <a:pt x="2430115" y="70005"/>
                  </a:lnTo>
                  <a:cubicBezTo>
                    <a:pt x="2461216" y="93504"/>
                    <a:pt x="2488224" y="123489"/>
                    <a:pt x="2508940" y="159371"/>
                  </a:cubicBezTo>
                  <a:lnTo>
                    <a:pt x="3151394" y="1272133"/>
                  </a:lnTo>
                  <a:cubicBezTo>
                    <a:pt x="3192826" y="1343897"/>
                    <a:pt x="3201249" y="1425660"/>
                    <a:pt x="3181372" y="1499841"/>
                  </a:cubicBezTo>
                  <a:lnTo>
                    <a:pt x="3172981" y="1522315"/>
                  </a:lnTo>
                  <a:lnTo>
                    <a:pt x="3170003" y="1535472"/>
                  </a:lnTo>
                  <a:cubicBezTo>
                    <a:pt x="3163697" y="1554388"/>
                    <a:pt x="3155402" y="1572954"/>
                    <a:pt x="3145044" y="1590895"/>
                  </a:cubicBezTo>
                  <a:lnTo>
                    <a:pt x="2502590" y="2703657"/>
                  </a:lnTo>
                  <a:lnTo>
                    <a:pt x="2488794" y="2722817"/>
                  </a:lnTo>
                  <a:lnTo>
                    <a:pt x="2482806" y="2733849"/>
                  </a:lnTo>
                  <a:lnTo>
                    <a:pt x="2467439" y="2752474"/>
                  </a:lnTo>
                  <a:lnTo>
                    <a:pt x="2467072" y="2752984"/>
                  </a:lnTo>
                  <a:lnTo>
                    <a:pt x="2466846" y="2753192"/>
                  </a:lnTo>
                  <a:lnTo>
                    <a:pt x="2446163" y="2778260"/>
                  </a:lnTo>
                  <a:cubicBezTo>
                    <a:pt x="2391859" y="2832565"/>
                    <a:pt x="2316839" y="2866152"/>
                    <a:pt x="2233973" y="2866152"/>
                  </a:cubicBezTo>
                  <a:lnTo>
                    <a:pt x="949066" y="2866152"/>
                  </a:lnTo>
                  <a:cubicBezTo>
                    <a:pt x="845484" y="2866152"/>
                    <a:pt x="754160" y="2813671"/>
                    <a:pt x="700233" y="2733849"/>
                  </a:cubicBezTo>
                  <a:lnTo>
                    <a:pt x="689623" y="2714300"/>
                  </a:lnTo>
                  <a:lnTo>
                    <a:pt x="681960" y="2703658"/>
                  </a:lnTo>
                  <a:lnTo>
                    <a:pt x="39506" y="1590896"/>
                  </a:lnTo>
                  <a:cubicBezTo>
                    <a:pt x="18789" y="1555014"/>
                    <a:pt x="6326" y="1516632"/>
                    <a:pt x="1526" y="1477948"/>
                  </a:cubicBezTo>
                  <a:lnTo>
                    <a:pt x="720" y="1447354"/>
                  </a:lnTo>
                  <a:lnTo>
                    <a:pt x="0" y="1443059"/>
                  </a:lnTo>
                  <a:lnTo>
                    <a:pt x="303" y="1431516"/>
                  </a:lnTo>
                  <a:lnTo>
                    <a:pt x="0" y="1419970"/>
                  </a:lnTo>
                  <a:lnTo>
                    <a:pt x="720" y="1415675"/>
                  </a:lnTo>
                  <a:lnTo>
                    <a:pt x="1526" y="1385081"/>
                  </a:lnTo>
                  <a:cubicBezTo>
                    <a:pt x="6326" y="1346398"/>
                    <a:pt x="18789" y="1308016"/>
                    <a:pt x="39506" y="1272134"/>
                  </a:cubicBezTo>
                  <a:lnTo>
                    <a:pt x="681960" y="159372"/>
                  </a:lnTo>
                  <a:lnTo>
                    <a:pt x="698045" y="137034"/>
                  </a:lnTo>
                  <a:lnTo>
                    <a:pt x="700612" y="132303"/>
                  </a:lnTo>
                  <a:lnTo>
                    <a:pt x="707202" y="124316"/>
                  </a:lnTo>
                  <a:lnTo>
                    <a:pt x="717478" y="110046"/>
                  </a:lnTo>
                  <a:lnTo>
                    <a:pt x="723796" y="104204"/>
                  </a:lnTo>
                  <a:lnTo>
                    <a:pt x="737255" y="87892"/>
                  </a:lnTo>
                  <a:cubicBezTo>
                    <a:pt x="791559" y="33588"/>
                    <a:pt x="866580" y="0"/>
                    <a:pt x="949445" y="0"/>
                  </a:cubicBezTo>
                  <a:close/>
                </a:path>
              </a:pathLst>
            </a:custGeom>
            <a:gradFill>
              <a:gsLst>
                <a:gs pos="0">
                  <a:srgbClr val="E5E5E5"/>
                </a:gs>
                <a:gs pos="100000">
                  <a:srgbClr val="FEFEFE"/>
                </a:gs>
              </a:gsLst>
              <a:lin ang="5400000" scaled="1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E0E0E0"/>
                  </a:gs>
                </a:gsLst>
                <a:lin ang="5400000" scaled="1"/>
              </a:gradFill>
            </a:ln>
            <a:effectLst>
              <a:outerShdw blurRad="571500" dist="342900" dir="22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53010" y="4918649"/>
              <a:ext cx="455762" cy="325544"/>
              <a:chOff x="11641138" y="5241925"/>
              <a:chExt cx="566738" cy="404812"/>
            </a:xfrm>
            <a:solidFill>
              <a:srgbClr val="2FA598"/>
            </a:solidFill>
          </p:grpSpPr>
          <p:sp>
            <p:nvSpPr>
              <p:cNvPr id="32" name="Freeform 672"/>
              <p:cNvSpPr/>
              <p:nvPr/>
            </p:nvSpPr>
            <p:spPr bwMode="auto">
              <a:xfrm>
                <a:off x="11641138" y="5383212"/>
                <a:ext cx="566738" cy="263525"/>
              </a:xfrm>
              <a:custGeom>
                <a:avLst/>
                <a:gdLst>
                  <a:gd name="T0" fmla="*/ 124 w 151"/>
                  <a:gd name="T1" fmla="*/ 0 h 70"/>
                  <a:gd name="T2" fmla="*/ 5 w 151"/>
                  <a:gd name="T3" fmla="*/ 0 h 70"/>
                  <a:gd name="T4" fmla="*/ 1 w 151"/>
                  <a:gd name="T5" fmla="*/ 5 h 70"/>
                  <a:gd name="T6" fmla="*/ 21 w 151"/>
                  <a:gd name="T7" fmla="*/ 65 h 70"/>
                  <a:gd name="T8" fmla="*/ 28 w 151"/>
                  <a:gd name="T9" fmla="*/ 70 h 70"/>
                  <a:gd name="T10" fmla="*/ 146 w 151"/>
                  <a:gd name="T11" fmla="*/ 70 h 70"/>
                  <a:gd name="T12" fmla="*/ 151 w 151"/>
                  <a:gd name="T13" fmla="*/ 65 h 70"/>
                  <a:gd name="T14" fmla="*/ 131 w 151"/>
                  <a:gd name="T15" fmla="*/ 5 h 70"/>
                  <a:gd name="T16" fmla="*/ 124 w 151"/>
                  <a:gd name="T1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70">
                    <a:moveTo>
                      <a:pt x="12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1" y="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8"/>
                      <a:pt x="25" y="70"/>
                      <a:pt x="28" y="70"/>
                    </a:cubicBezTo>
                    <a:cubicBezTo>
                      <a:pt x="146" y="70"/>
                      <a:pt x="146" y="70"/>
                      <a:pt x="146" y="70"/>
                    </a:cubicBezTo>
                    <a:cubicBezTo>
                      <a:pt x="149" y="70"/>
                      <a:pt x="151" y="68"/>
                      <a:pt x="151" y="65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2"/>
                      <a:pt x="127" y="0"/>
                      <a:pt x="124" y="0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673"/>
              <p:cNvSpPr/>
              <p:nvPr/>
            </p:nvSpPr>
            <p:spPr bwMode="auto">
              <a:xfrm>
                <a:off x="11720513" y="5241925"/>
                <a:ext cx="487363" cy="322263"/>
              </a:xfrm>
              <a:custGeom>
                <a:avLst/>
                <a:gdLst>
                  <a:gd name="T0" fmla="*/ 110 w 130"/>
                  <a:gd name="T1" fmla="*/ 34 h 86"/>
                  <a:gd name="T2" fmla="*/ 115 w 130"/>
                  <a:gd name="T3" fmla="*/ 41 h 86"/>
                  <a:gd name="T4" fmla="*/ 130 w 130"/>
                  <a:gd name="T5" fmla="*/ 86 h 86"/>
                  <a:gd name="T6" fmla="*/ 130 w 130"/>
                  <a:gd name="T7" fmla="*/ 14 h 86"/>
                  <a:gd name="T8" fmla="*/ 121 w 130"/>
                  <a:gd name="T9" fmla="*/ 0 h 86"/>
                  <a:gd name="T10" fmla="*/ 90 w 130"/>
                  <a:gd name="T11" fmla="*/ 0 h 86"/>
                  <a:gd name="T12" fmla="*/ 78 w 130"/>
                  <a:gd name="T13" fmla="*/ 20 h 86"/>
                  <a:gd name="T14" fmla="*/ 6 w 130"/>
                  <a:gd name="T15" fmla="*/ 20 h 86"/>
                  <a:gd name="T16" fmla="*/ 0 w 130"/>
                  <a:gd name="T17" fmla="*/ 26 h 86"/>
                  <a:gd name="T18" fmla="*/ 0 w 130"/>
                  <a:gd name="T19" fmla="*/ 32 h 86"/>
                  <a:gd name="T20" fmla="*/ 103 w 130"/>
                  <a:gd name="T21" fmla="*/ 32 h 86"/>
                  <a:gd name="T22" fmla="*/ 110 w 130"/>
                  <a:gd name="T23" fmla="*/ 3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6">
                    <a:moveTo>
                      <a:pt x="110" y="34"/>
                    </a:moveTo>
                    <a:cubicBezTo>
                      <a:pt x="112" y="36"/>
                      <a:pt x="114" y="38"/>
                      <a:pt x="115" y="41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30" y="14"/>
                      <a:pt x="130" y="0"/>
                      <a:pt x="12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3" y="0"/>
                      <a:pt x="80" y="11"/>
                      <a:pt x="78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3" y="20"/>
                      <a:pt x="0" y="22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5" y="32"/>
                      <a:pt x="108" y="33"/>
                      <a:pt x="110" y="34"/>
                    </a:cubicBezTo>
                    <a:close/>
                  </a:path>
                </a:pathLst>
              </a:custGeom>
              <a:solidFill>
                <a:srgbClr val="D907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>
            <a:off x="1380128" y="1353021"/>
            <a:ext cx="9850301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589241" y="635553"/>
            <a:ext cx="24688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目标链打造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任意多边形 41"/>
          <p:cNvSpPr/>
          <p:nvPr/>
        </p:nvSpPr>
        <p:spPr>
          <a:xfrm rot="5400000">
            <a:off x="11250947" y="1208205"/>
            <a:ext cx="322524" cy="289632"/>
          </a:xfrm>
          <a:custGeom>
            <a:avLst/>
            <a:gdLst>
              <a:gd name="connsiteX0" fmla="*/ 949445 w 3191647"/>
              <a:gd name="connsiteY0" fmla="*/ 0 h 2866152"/>
              <a:gd name="connsiteX1" fmla="*/ 2234352 w 3191647"/>
              <a:gd name="connsiteY1" fmla="*/ 0 h 2866152"/>
              <a:gd name="connsiteX2" fmla="*/ 2402131 w 3191647"/>
              <a:gd name="connsiteY2" fmla="*/ 51249 h 2866152"/>
              <a:gd name="connsiteX3" fmla="*/ 2409685 w 3191647"/>
              <a:gd name="connsiteY3" fmla="*/ 57482 h 2866152"/>
              <a:gd name="connsiteX4" fmla="*/ 2430115 w 3191647"/>
              <a:gd name="connsiteY4" fmla="*/ 70005 h 2866152"/>
              <a:gd name="connsiteX5" fmla="*/ 2508940 w 3191647"/>
              <a:gd name="connsiteY5" fmla="*/ 159371 h 2866152"/>
              <a:gd name="connsiteX6" fmla="*/ 3151394 w 3191647"/>
              <a:gd name="connsiteY6" fmla="*/ 1272133 h 2866152"/>
              <a:gd name="connsiteX7" fmla="*/ 3181372 w 3191647"/>
              <a:gd name="connsiteY7" fmla="*/ 1499841 h 2866152"/>
              <a:gd name="connsiteX8" fmla="*/ 3172981 w 3191647"/>
              <a:gd name="connsiteY8" fmla="*/ 1522315 h 2866152"/>
              <a:gd name="connsiteX9" fmla="*/ 3170003 w 3191647"/>
              <a:gd name="connsiteY9" fmla="*/ 1535472 h 2866152"/>
              <a:gd name="connsiteX10" fmla="*/ 3145044 w 3191647"/>
              <a:gd name="connsiteY10" fmla="*/ 1590895 h 2866152"/>
              <a:gd name="connsiteX11" fmla="*/ 2502590 w 3191647"/>
              <a:gd name="connsiteY11" fmla="*/ 2703657 h 2866152"/>
              <a:gd name="connsiteX12" fmla="*/ 2488794 w 3191647"/>
              <a:gd name="connsiteY12" fmla="*/ 2722817 h 2866152"/>
              <a:gd name="connsiteX13" fmla="*/ 2482806 w 3191647"/>
              <a:gd name="connsiteY13" fmla="*/ 2733849 h 2866152"/>
              <a:gd name="connsiteX14" fmla="*/ 2467439 w 3191647"/>
              <a:gd name="connsiteY14" fmla="*/ 2752474 h 2866152"/>
              <a:gd name="connsiteX15" fmla="*/ 2467072 w 3191647"/>
              <a:gd name="connsiteY15" fmla="*/ 2752984 h 2866152"/>
              <a:gd name="connsiteX16" fmla="*/ 2466846 w 3191647"/>
              <a:gd name="connsiteY16" fmla="*/ 2753192 h 2866152"/>
              <a:gd name="connsiteX17" fmla="*/ 2446163 w 3191647"/>
              <a:gd name="connsiteY17" fmla="*/ 2778260 h 2866152"/>
              <a:gd name="connsiteX18" fmla="*/ 2233973 w 3191647"/>
              <a:gd name="connsiteY18" fmla="*/ 2866152 h 2866152"/>
              <a:gd name="connsiteX19" fmla="*/ 949066 w 3191647"/>
              <a:gd name="connsiteY19" fmla="*/ 2866152 h 2866152"/>
              <a:gd name="connsiteX20" fmla="*/ 700233 w 3191647"/>
              <a:gd name="connsiteY20" fmla="*/ 2733849 h 2866152"/>
              <a:gd name="connsiteX21" fmla="*/ 689623 w 3191647"/>
              <a:gd name="connsiteY21" fmla="*/ 2714300 h 2866152"/>
              <a:gd name="connsiteX22" fmla="*/ 681960 w 3191647"/>
              <a:gd name="connsiteY22" fmla="*/ 2703658 h 2866152"/>
              <a:gd name="connsiteX23" fmla="*/ 39506 w 3191647"/>
              <a:gd name="connsiteY23" fmla="*/ 1590896 h 2866152"/>
              <a:gd name="connsiteX24" fmla="*/ 1526 w 3191647"/>
              <a:gd name="connsiteY24" fmla="*/ 1477948 h 2866152"/>
              <a:gd name="connsiteX25" fmla="*/ 720 w 3191647"/>
              <a:gd name="connsiteY25" fmla="*/ 1447354 h 2866152"/>
              <a:gd name="connsiteX26" fmla="*/ 0 w 3191647"/>
              <a:gd name="connsiteY26" fmla="*/ 1443059 h 2866152"/>
              <a:gd name="connsiteX27" fmla="*/ 303 w 3191647"/>
              <a:gd name="connsiteY27" fmla="*/ 1431516 h 2866152"/>
              <a:gd name="connsiteX28" fmla="*/ 0 w 3191647"/>
              <a:gd name="connsiteY28" fmla="*/ 1419970 h 2866152"/>
              <a:gd name="connsiteX29" fmla="*/ 720 w 3191647"/>
              <a:gd name="connsiteY29" fmla="*/ 1415675 h 2866152"/>
              <a:gd name="connsiteX30" fmla="*/ 1526 w 3191647"/>
              <a:gd name="connsiteY30" fmla="*/ 1385081 h 2866152"/>
              <a:gd name="connsiteX31" fmla="*/ 39506 w 3191647"/>
              <a:gd name="connsiteY31" fmla="*/ 1272134 h 2866152"/>
              <a:gd name="connsiteX32" fmla="*/ 681960 w 3191647"/>
              <a:gd name="connsiteY32" fmla="*/ 159372 h 2866152"/>
              <a:gd name="connsiteX33" fmla="*/ 698045 w 3191647"/>
              <a:gd name="connsiteY33" fmla="*/ 137034 h 2866152"/>
              <a:gd name="connsiteX34" fmla="*/ 700612 w 3191647"/>
              <a:gd name="connsiteY34" fmla="*/ 132303 h 2866152"/>
              <a:gd name="connsiteX35" fmla="*/ 707202 w 3191647"/>
              <a:gd name="connsiteY35" fmla="*/ 124316 h 2866152"/>
              <a:gd name="connsiteX36" fmla="*/ 717478 w 3191647"/>
              <a:gd name="connsiteY36" fmla="*/ 110046 h 2866152"/>
              <a:gd name="connsiteX37" fmla="*/ 723796 w 3191647"/>
              <a:gd name="connsiteY37" fmla="*/ 104204 h 2866152"/>
              <a:gd name="connsiteX38" fmla="*/ 737255 w 3191647"/>
              <a:gd name="connsiteY38" fmla="*/ 87892 h 2866152"/>
              <a:gd name="connsiteX39" fmla="*/ 949445 w 3191647"/>
              <a:gd name="connsiteY39" fmla="*/ 0 h 286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91647" h="2866152">
                <a:moveTo>
                  <a:pt x="949445" y="0"/>
                </a:moveTo>
                <a:lnTo>
                  <a:pt x="2234352" y="0"/>
                </a:lnTo>
                <a:cubicBezTo>
                  <a:pt x="2296501" y="0"/>
                  <a:pt x="2354237" y="18893"/>
                  <a:pt x="2402131" y="51249"/>
                </a:cubicBezTo>
                <a:lnTo>
                  <a:pt x="2409685" y="57482"/>
                </a:lnTo>
                <a:lnTo>
                  <a:pt x="2430115" y="70005"/>
                </a:lnTo>
                <a:cubicBezTo>
                  <a:pt x="2461216" y="93504"/>
                  <a:pt x="2488224" y="123489"/>
                  <a:pt x="2508940" y="159371"/>
                </a:cubicBezTo>
                <a:lnTo>
                  <a:pt x="3151394" y="1272133"/>
                </a:lnTo>
                <a:cubicBezTo>
                  <a:pt x="3192826" y="1343897"/>
                  <a:pt x="3201249" y="1425660"/>
                  <a:pt x="3181372" y="1499841"/>
                </a:cubicBezTo>
                <a:lnTo>
                  <a:pt x="3172981" y="1522315"/>
                </a:lnTo>
                <a:lnTo>
                  <a:pt x="3170003" y="1535472"/>
                </a:lnTo>
                <a:cubicBezTo>
                  <a:pt x="3163697" y="1554388"/>
                  <a:pt x="3155402" y="1572954"/>
                  <a:pt x="3145044" y="1590895"/>
                </a:cubicBezTo>
                <a:lnTo>
                  <a:pt x="2502590" y="2703657"/>
                </a:lnTo>
                <a:lnTo>
                  <a:pt x="2488794" y="2722817"/>
                </a:lnTo>
                <a:lnTo>
                  <a:pt x="2482806" y="2733849"/>
                </a:lnTo>
                <a:lnTo>
                  <a:pt x="2467439" y="2752474"/>
                </a:lnTo>
                <a:lnTo>
                  <a:pt x="2467072" y="2752984"/>
                </a:lnTo>
                <a:lnTo>
                  <a:pt x="2466846" y="2753192"/>
                </a:lnTo>
                <a:lnTo>
                  <a:pt x="2446163" y="2778260"/>
                </a:lnTo>
                <a:cubicBezTo>
                  <a:pt x="2391859" y="2832565"/>
                  <a:pt x="2316839" y="2866152"/>
                  <a:pt x="2233973" y="2866152"/>
                </a:cubicBezTo>
                <a:lnTo>
                  <a:pt x="949066" y="2866152"/>
                </a:lnTo>
                <a:cubicBezTo>
                  <a:pt x="845484" y="2866152"/>
                  <a:pt x="754160" y="2813671"/>
                  <a:pt x="700233" y="2733849"/>
                </a:cubicBezTo>
                <a:lnTo>
                  <a:pt x="689623" y="2714300"/>
                </a:lnTo>
                <a:lnTo>
                  <a:pt x="681960" y="2703658"/>
                </a:lnTo>
                <a:lnTo>
                  <a:pt x="39506" y="1590896"/>
                </a:lnTo>
                <a:cubicBezTo>
                  <a:pt x="18789" y="1555014"/>
                  <a:pt x="6326" y="1516632"/>
                  <a:pt x="1526" y="1477948"/>
                </a:cubicBezTo>
                <a:lnTo>
                  <a:pt x="720" y="1447354"/>
                </a:lnTo>
                <a:lnTo>
                  <a:pt x="0" y="1443059"/>
                </a:lnTo>
                <a:lnTo>
                  <a:pt x="303" y="1431516"/>
                </a:lnTo>
                <a:lnTo>
                  <a:pt x="0" y="1419970"/>
                </a:lnTo>
                <a:lnTo>
                  <a:pt x="720" y="1415675"/>
                </a:lnTo>
                <a:lnTo>
                  <a:pt x="1526" y="1385081"/>
                </a:lnTo>
                <a:cubicBezTo>
                  <a:pt x="6326" y="1346398"/>
                  <a:pt x="18789" y="1308016"/>
                  <a:pt x="39506" y="1272134"/>
                </a:cubicBezTo>
                <a:lnTo>
                  <a:pt x="681960" y="159372"/>
                </a:lnTo>
                <a:lnTo>
                  <a:pt x="698045" y="137034"/>
                </a:lnTo>
                <a:lnTo>
                  <a:pt x="700612" y="132303"/>
                </a:lnTo>
                <a:lnTo>
                  <a:pt x="707202" y="124316"/>
                </a:lnTo>
                <a:lnTo>
                  <a:pt x="717478" y="110046"/>
                </a:lnTo>
                <a:lnTo>
                  <a:pt x="723796" y="104204"/>
                </a:lnTo>
                <a:lnTo>
                  <a:pt x="737255" y="87892"/>
                </a:lnTo>
                <a:cubicBezTo>
                  <a:pt x="791559" y="33588"/>
                  <a:pt x="866580" y="0"/>
                  <a:pt x="949445" y="0"/>
                </a:cubicBezTo>
                <a:close/>
              </a:path>
            </a:pathLst>
          </a:custGeom>
          <a:gradFill>
            <a:gsLst>
              <a:gs pos="0">
                <a:srgbClr val="E5E5E5"/>
              </a:gs>
              <a:gs pos="100000">
                <a:srgbClr val="FEFEFE"/>
              </a:gs>
            </a:gsLst>
            <a:lin ang="5400000" scaled="1"/>
          </a:gra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0E0E0"/>
                </a:gs>
              </a:gsLst>
              <a:lin ang="5400000" scaled="1"/>
            </a:gradFill>
          </a:ln>
          <a:effectLst>
            <a:outerShdw blurRad="571500" dist="342900" dir="22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9855" y="1679575"/>
            <a:ext cx="10243185" cy="46799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6490" y="806450"/>
            <a:ext cx="9938385" cy="524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762000"/>
            <a:ext cx="10313035" cy="533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140" y="457200"/>
            <a:ext cx="10205085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矩形 39"/>
          <p:cNvSpPr/>
          <p:nvPr/>
        </p:nvSpPr>
        <p:spPr>
          <a:xfrm>
            <a:off x="1589241" y="63555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3600" b="1" kern="0" dirty="0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诊改工作怎么看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Shape 1564"/>
          <p:cNvSpPr/>
          <p:nvPr/>
        </p:nvSpPr>
        <p:spPr>
          <a:xfrm>
            <a:off x="1793875" y="2021205"/>
            <a:ext cx="8442960" cy="33851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ctr">
              <a:lnSpc>
                <a:spcPct val="110000"/>
              </a:lnSpc>
              <a:defRPr sz="700">
                <a:solidFill>
                  <a:srgbClr val="000000">
                    <a:alpha val="50000"/>
                  </a:srgbClr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algn="l" defTabSz="456565">
              <a:lnSpc>
                <a:spcPct val="10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4400" b="1" kern="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诊改的愿景：</a:t>
            </a:r>
            <a:endParaRPr lang="zh-CN" altLang="en-US" sz="4400" b="1" kern="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algn="l" defTabSz="456565">
              <a:lnSpc>
                <a:spcPct val="10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4400" b="1" kern="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通过进行</a:t>
            </a:r>
            <a:r>
              <a:rPr lang="zh-CN" altLang="en-US" sz="4400" b="1" i="1" u="sng" kern="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教学 </a:t>
            </a:r>
            <a:r>
              <a:rPr lang="zh-CN" altLang="en-US" sz="4400" b="1" kern="0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诊改工作，学校的办学质量变好了，学校的每个人都切实的感受到了美好的变化，幸福指数无限攀升。</a:t>
            </a:r>
            <a:endParaRPr lang="zh-CN" altLang="en-US" sz="4400" b="1" kern="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6830" y="525145"/>
            <a:ext cx="7875905" cy="5690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4696432" y="1097600"/>
            <a:ext cx="7495569" cy="5760400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" y="0"/>
            <a:ext cx="11829889" cy="6022170"/>
          </a:xfrm>
          <a:custGeom>
            <a:avLst/>
            <a:gdLst>
              <a:gd name="connsiteX0" fmla="*/ 0 w 11829889"/>
              <a:gd name="connsiteY0" fmla="*/ 0 h 6022170"/>
              <a:gd name="connsiteX1" fmla="*/ 11829889 w 11829889"/>
              <a:gd name="connsiteY1" fmla="*/ 0 h 6022170"/>
              <a:gd name="connsiteX2" fmla="*/ 11638999 w 11829889"/>
              <a:gd name="connsiteY2" fmla="*/ 372708 h 6022170"/>
              <a:gd name="connsiteX3" fmla="*/ 2146897 w 11829889"/>
              <a:gd name="connsiteY3" fmla="*/ 6022170 h 6022170"/>
              <a:gd name="connsiteX4" fmla="*/ 502925 w 11829889"/>
              <a:gd name="connsiteY4" fmla="*/ 5897788 h 6022170"/>
              <a:gd name="connsiteX5" fmla="*/ 0 w 11829889"/>
              <a:gd name="connsiteY5" fmla="*/ 5807975 h 602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29889" h="6022170">
                <a:moveTo>
                  <a:pt x="0" y="0"/>
                </a:moveTo>
                <a:lnTo>
                  <a:pt x="11829889" y="0"/>
                </a:lnTo>
                <a:lnTo>
                  <a:pt x="11638999" y="372708"/>
                </a:lnTo>
                <a:cubicBezTo>
                  <a:pt x="9810981" y="3737782"/>
                  <a:pt x="6245713" y="6022170"/>
                  <a:pt x="2146897" y="6022170"/>
                </a:cubicBezTo>
                <a:cubicBezTo>
                  <a:pt x="1587968" y="6022170"/>
                  <a:pt x="1038959" y="5979692"/>
                  <a:pt x="502925" y="5897788"/>
                </a:cubicBezTo>
                <a:lnTo>
                  <a:pt x="0" y="580797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11885" y="3058160"/>
            <a:ext cx="554355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谢谢聆听！</a:t>
            </a:r>
            <a:endParaRPr lang="zh-CN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86180" y="1951355"/>
            <a:ext cx="395986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+mn-ea"/>
                <a:sym typeface="+mn-lt"/>
              </a:rPr>
              <a:t>END</a:t>
            </a:r>
            <a:endParaRPr lang="en-US" altLang="zh-CN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0" y="612521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/>
              <a:t>职教圈|中职诊改群（218553512）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032" y="2328857"/>
            <a:ext cx="1606498" cy="16227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379" y="4428510"/>
            <a:ext cx="1622151" cy="160130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9799202" y="395163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 smtClean="0"/>
              <a:t>职教圈微信公众平台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48590" y="5741670"/>
            <a:ext cx="6506845" cy="829945"/>
          </a:xfrm>
          <a:prstGeom prst="rect">
            <a:avLst/>
          </a:prstGeom>
          <a:noFill/>
          <a:effectLst>
            <a:outerShdw blurRad="63500" dist="38100" dir="5400000" algn="t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p>
            <a:pPr algn="l"/>
            <a:r>
              <a:rPr sz="2400" b="1" smtClean="0">
                <a:solidFill>
                  <a:schemeClr val="bg1"/>
                </a:solidFill>
                <a:cs typeface="+mn-ea"/>
                <a:sym typeface="+mn-lt"/>
              </a:rPr>
              <a:t>咨询联系：杨</a:t>
            </a:r>
            <a:r>
              <a:rPr lang="zh-CN" sz="2400" b="1" smtClean="0">
                <a:solidFill>
                  <a:schemeClr val="bg1"/>
                </a:solidFill>
                <a:cs typeface="+mn-ea"/>
                <a:sym typeface="+mn-lt"/>
              </a:rPr>
              <a:t>笑笑</a:t>
            </a:r>
            <a:r>
              <a:rPr sz="2400" b="1" smtClean="0">
                <a:solidFill>
                  <a:schemeClr val="bg1"/>
                </a:solidFill>
                <a:cs typeface="+mn-ea"/>
                <a:sym typeface="+mn-lt"/>
              </a:rPr>
              <a:t>；</a:t>
            </a:r>
            <a:endParaRPr sz="2400" b="1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l"/>
            <a:r>
              <a:rPr sz="2400" b="1" smtClean="0">
                <a:solidFill>
                  <a:schemeClr val="bg1"/>
                </a:solidFill>
                <a:cs typeface="+mn-ea"/>
                <a:sym typeface="+mn-lt"/>
              </a:rPr>
              <a:t> 电话：021-62866809；QQ：601584318</a:t>
            </a:r>
            <a:endParaRPr sz="2400" b="1" smtClean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" name="矩形 39"/>
          <p:cNvSpPr/>
          <p:nvPr/>
        </p:nvSpPr>
        <p:spPr>
          <a:xfrm>
            <a:off x="1589241" y="63555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3600" b="1" kern="0" dirty="0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诊改工作怎么看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Shape 1564"/>
          <p:cNvSpPr/>
          <p:nvPr/>
        </p:nvSpPr>
        <p:spPr>
          <a:xfrm>
            <a:off x="1765935" y="1750060"/>
            <a:ext cx="8660765" cy="465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 algn="ctr">
              <a:lnSpc>
                <a:spcPct val="110000"/>
              </a:lnSpc>
              <a:defRPr sz="700">
                <a:solidFill>
                  <a:srgbClr val="000000">
                    <a:alpha val="50000"/>
                  </a:srgbClr>
                </a:solidFill>
                <a:uFill>
                  <a:solidFill>
                    <a:srgbClr val="000000">
                      <a:alpha val="50000"/>
                    </a:srgbClr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36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教学工作诊断与改进：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学校根据</a:t>
            </a:r>
            <a:r>
              <a:rPr lang="zh-CN" altLang="en-US" sz="3600" b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自身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3600" b="1" i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办学理念、办学定位、人才培养目标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，聚焦专业设置与条件、教师队伍与建设、课程体系与改革、课堂教学与实践、学校管理与制度、校企合作与创新、质量监控与成效等</a:t>
            </a:r>
            <a:r>
              <a:rPr lang="zh-CN" altLang="en-US" sz="3600" b="1" i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人才培养工作要素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lang="zh-CN" altLang="en-US" sz="3600" b="1" i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查找不足 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与</a:t>
            </a:r>
            <a:r>
              <a:rPr lang="zh-CN" altLang="en-US" sz="3600" b="1" i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完善提高 </a:t>
            </a:r>
            <a:r>
              <a:rPr lang="zh-CN" altLang="en-US" sz="3600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3600" b="1" i="1" kern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工作过程</a:t>
            </a:r>
            <a:r>
              <a:rPr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。</a:t>
            </a:r>
            <a:endParaRPr lang="zh-CN" altLang="en-US" sz="3600" b="1" kern="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文本框 2"/>
          <p:cNvSpPr/>
          <p:nvPr/>
        </p:nvSpPr>
        <p:spPr>
          <a:xfrm>
            <a:off x="1057275" y="2435860"/>
            <a:ext cx="1052512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（一）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理解诊改关键词，理清工作思路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厘清学校现状，寻找诊改切入点，</a:t>
            </a:r>
            <a:r>
              <a:rPr lang="zh-CN" altLang="en-US" sz="3600" b="1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sym typeface="华文新魏" panose="02010800040101010101" pitchFamily="2" charset="-122"/>
              </a:rPr>
              <a:t>循序渐进</a:t>
            </a:r>
            <a:endParaRPr lang="zh-CN" altLang="en-US" sz="3600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sym typeface="华文新魏" panose="02010800040101010101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新魏" panose="02010800040101010101" pitchFamily="2" charset="-122"/>
              </a:rPr>
              <a:t>（三）建设基础数据中心，支撑诊断改进常态化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华文新魏" panose="0201080004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89241" y="63555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3600" b="1" kern="0" dirty="0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诊改工作怎么干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内容占位符 2"/>
          <p:cNvSpPr>
            <a:spLocks noGrp="1" noChangeArrowheads="1"/>
          </p:cNvSpPr>
          <p:nvPr/>
        </p:nvSpPr>
        <p:spPr>
          <a:xfrm>
            <a:off x="1121410" y="1845945"/>
            <a:ext cx="10707370" cy="433832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诊改进程</a:t>
            </a:r>
            <a:endParaRPr kumimoji="0" lang="zh-CN" altLang="en-US" sz="3200" b="1" i="1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诊断： 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【理论层面】建构愿景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定位目标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研制标准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【信息化层面】建构平台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采集数据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数据应用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R="0" lvl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charset="0"/>
              <a:buChar char=""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改进：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    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发现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问题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分析问题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——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改进问题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589241" y="635553"/>
            <a:ext cx="3383280" cy="64516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zh-CN" altLang="en-US" sz="3600" b="1" kern="0" dirty="0">
                <a:solidFill>
                  <a:srgbClr val="FFFFFF"/>
                </a:solidFill>
                <a:ea typeface="微软雅黑" panose="020B0503020204020204" charset="-122"/>
                <a:sym typeface="+mn-ea"/>
              </a:rPr>
              <a:t>诊改工作怎么干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0" y="605155"/>
            <a:ext cx="2889885" cy="189738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" name="图片 3" descr="u=2406988061,3560897904&amp;fm=27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605" y="3143250"/>
            <a:ext cx="3175000" cy="236855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0" name="矩形 39"/>
          <p:cNvSpPr/>
          <p:nvPr/>
        </p:nvSpPr>
        <p:spPr>
          <a:xfrm>
            <a:off x="4978871" y="1231183"/>
            <a:ext cx="6583680" cy="64516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3600" b="1" dirty="0" smtClean="0">
                <a:solidFill>
                  <a:schemeClr val="bg1"/>
                </a:solidFill>
                <a:cs typeface="+mn-ea"/>
                <a:sym typeface="+mn-lt"/>
              </a:rPr>
              <a:t>步骤一：建立质量观念（诊断）</a:t>
            </a:r>
            <a:endParaRPr lang="zh-CN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2" name="Straight Connector 51"/>
          <p:cNvCxnSpPr>
            <a:cxnSpLocks noChangeShapeType="1"/>
          </p:cNvCxnSpPr>
          <p:nvPr/>
        </p:nvCxnSpPr>
        <p:spPr bwMode="auto">
          <a:xfrm>
            <a:off x="132677" y="2621960"/>
            <a:ext cx="11737075" cy="0"/>
          </a:xfrm>
          <a:prstGeom prst="line">
            <a:avLst/>
          </a:prstGeom>
          <a:ln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51"/>
          <p:cNvCxnSpPr>
            <a:cxnSpLocks noChangeShapeType="1"/>
          </p:cNvCxnSpPr>
          <p:nvPr/>
        </p:nvCxnSpPr>
        <p:spPr bwMode="auto">
          <a:xfrm>
            <a:off x="285077" y="2684852"/>
            <a:ext cx="11737075" cy="0"/>
          </a:xfrm>
          <a:prstGeom prst="line">
            <a:avLst/>
          </a:prstGeom>
          <a:ln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57746" y="5787308"/>
            <a:ext cx="4272280" cy="9531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步骤二：分项检查</a:t>
            </a:r>
            <a:endParaRPr lang="zh-CN" sz="2800" b="1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（数据采集）</a:t>
            </a:r>
            <a:r>
              <a:rPr lang="en-US" altLang="zh-CN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打造目标链</a:t>
            </a:r>
            <a:endParaRPr lang="zh-CN" altLang="en-US" sz="2800" b="1" dirty="0" smtClean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2436" y="5787308"/>
            <a:ext cx="402844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步骤三：改进</a:t>
            </a:r>
            <a:r>
              <a:rPr lang="en-US" alt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——</a:t>
            </a:r>
            <a:r>
              <a:rPr lang="zh-CN" sz="2800" b="1" dirty="0" smtClean="0">
                <a:solidFill>
                  <a:schemeClr val="bg1"/>
                </a:solidFill>
                <a:cs typeface="+mn-ea"/>
                <a:sym typeface="+mn-lt"/>
              </a:rPr>
              <a:t>行动！</a:t>
            </a:r>
            <a:endParaRPr lang="zh-CN" sz="2800" b="1" dirty="0" smtClean="0">
              <a:solidFill>
                <a:schemeClr val="accent6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 descr="timg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745" y="2986405"/>
            <a:ext cx="4124960" cy="26816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075690" y="1374775"/>
            <a:ext cx="6946900" cy="44888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060" y="1393825"/>
            <a:ext cx="6852920" cy="446913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067408" y="625870"/>
            <a:ext cx="1197610" cy="705485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lIns="91419" tIns="45709" rIns="91419" bIns="45709">
            <a:spAutoFit/>
          </a:bodyPr>
          <a:lstStyle/>
          <a:p>
            <a:pPr defTabSz="9137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kern="0" dirty="0">
                <a:solidFill>
                  <a:srgbClr val="03A9F5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数据</a:t>
            </a:r>
            <a:endParaRPr lang="zh-CN" altLang="en-US" kern="0" dirty="0">
              <a:solidFill>
                <a:srgbClr val="03A9F5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1057910" y="1355725"/>
            <a:ext cx="6964045" cy="4507865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</a:ln>
        </p:spPr>
        <p:txBody>
          <a:bodyPr lIns="68568" tIns="34285" rIns="68568" bIns="34285" anchor="ctr"/>
          <a:lstStyle/>
          <a:p>
            <a:pPr algn="ctr"/>
            <a:endParaRPr lang="zh-CN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6035" y="1588135"/>
            <a:ext cx="6488430" cy="3027045"/>
          </a:xfrm>
          <a:prstGeom prst="rect">
            <a:avLst/>
          </a:prstGeom>
          <a:noFill/>
          <a:ln w="9525" cap="flat" cmpd="sng">
            <a:noFill/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52" tIns="36276" rIns="72552" bIns="3627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是教育主管部门了解学校办学情况的依据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（数据采集）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数据采集平台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有利于学校发现办学过程中存在的问题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（自我诊改）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诊改工具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zh-CN" altLang="en-US" sz="2400" b="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8" name="任意多边形 56"/>
          <p:cNvSpPr>
            <a:spLocks noChangeArrowheads="1"/>
          </p:cNvSpPr>
          <p:nvPr/>
        </p:nvSpPr>
        <p:spPr bwMode="auto">
          <a:xfrm>
            <a:off x="10427018" y="3346451"/>
            <a:ext cx="885825" cy="2774156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 anchor="ctr"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任意多边形 59"/>
          <p:cNvSpPr>
            <a:spLocks noChangeArrowheads="1"/>
          </p:cNvSpPr>
          <p:nvPr/>
        </p:nvSpPr>
        <p:spPr bwMode="auto">
          <a:xfrm>
            <a:off x="9501902" y="4679951"/>
            <a:ext cx="885825" cy="1441847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任意多边形 63"/>
          <p:cNvSpPr>
            <a:spLocks noChangeArrowheads="1"/>
          </p:cNvSpPr>
          <p:nvPr/>
        </p:nvSpPr>
        <p:spPr bwMode="auto">
          <a:xfrm>
            <a:off x="8575596" y="5250260"/>
            <a:ext cx="885825" cy="871538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 anchor="ctr"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任意多边形 66"/>
          <p:cNvSpPr>
            <a:spLocks noChangeArrowheads="1"/>
          </p:cNvSpPr>
          <p:nvPr/>
        </p:nvSpPr>
        <p:spPr bwMode="auto">
          <a:xfrm>
            <a:off x="7083742" y="5653881"/>
            <a:ext cx="1452563" cy="466725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/>
          <a:p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13835" y="5770409"/>
            <a:ext cx="224047" cy="224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8911353" y="5336869"/>
            <a:ext cx="224047" cy="2240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832790" y="4862836"/>
            <a:ext cx="224047" cy="2240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761584" y="4140388"/>
            <a:ext cx="224047" cy="2240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ll dir="d"/>
      </p:transition>
    </mc:Choice>
    <mc:Fallback>
      <p:transition>
        <p:pull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13af91124d4b869362a999cbb98b16b40f50fd2d</Template>
  <TotalTime>0</TotalTime>
  <Words>2358</Words>
  <Application>WPS 演示</Application>
  <PresentationFormat>宽屏</PresentationFormat>
  <Paragraphs>341</Paragraphs>
  <Slides>41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Agency FB</vt:lpstr>
      <vt:lpstr>Roboto condensed</vt:lpstr>
      <vt:lpstr>Calibri Light</vt:lpstr>
      <vt:lpstr>Arial Unicode MS</vt:lpstr>
      <vt:lpstr>Calibri</vt:lpstr>
      <vt:lpstr>Wingdings</vt:lpstr>
      <vt:lpstr>PT Sans</vt:lpstr>
      <vt:lpstr>Helvetica</vt:lpstr>
      <vt:lpstr>Segoe Print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李宁1369105711</cp:lastModifiedBy>
  <cp:revision>232</cp:revision>
  <dcterms:created xsi:type="dcterms:W3CDTF">2016-03-31T10:33:00Z</dcterms:created>
  <dcterms:modified xsi:type="dcterms:W3CDTF">2018-04-02T03:49:11Z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